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8" r:id="rId4"/>
    <p:sldId id="269" r:id="rId5"/>
    <p:sldId id="257" r:id="rId6"/>
    <p:sldId id="258" r:id="rId7"/>
    <p:sldId id="259" r:id="rId8"/>
    <p:sldId id="262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219FB-0679-4759-90E8-3DD95D37AEA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DE07AA08-FA45-4930-89DA-16527DE0D0CA}">
      <dgm:prSet/>
      <dgm:spPr/>
      <dgm:t>
        <a:bodyPr/>
        <a:lstStyle/>
        <a:p>
          <a:pPr rtl="0"/>
          <a:r>
            <a:rPr lang="hu-HU" dirty="0" smtClean="0"/>
            <a:t>A nikotin megvonásának tünetei: </a:t>
          </a:r>
          <a:endParaRPr lang="hu-HU" dirty="0"/>
        </a:p>
      </dgm:t>
    </dgm:pt>
    <dgm:pt modelId="{CC0E56CB-7697-4872-8B82-2DBA9A5EEE8C}" type="parTrans" cxnId="{976C631B-F902-4559-AF87-5C14A055F838}">
      <dgm:prSet/>
      <dgm:spPr/>
      <dgm:t>
        <a:bodyPr/>
        <a:lstStyle/>
        <a:p>
          <a:endParaRPr lang="hu-HU"/>
        </a:p>
      </dgm:t>
    </dgm:pt>
    <dgm:pt modelId="{D4704812-991F-4A28-8358-82B5E46C6DA6}" type="sibTrans" cxnId="{976C631B-F902-4559-AF87-5C14A055F838}">
      <dgm:prSet/>
      <dgm:spPr/>
      <dgm:t>
        <a:bodyPr/>
        <a:lstStyle/>
        <a:p>
          <a:endParaRPr lang="hu-HU"/>
        </a:p>
      </dgm:t>
    </dgm:pt>
    <dgm:pt modelId="{FBE30BD2-6145-432D-BBF9-4248C7A8BDC0}">
      <dgm:prSet/>
      <dgm:spPr/>
      <dgm:t>
        <a:bodyPr/>
        <a:lstStyle/>
        <a:p>
          <a:pPr rtl="0"/>
          <a:r>
            <a:rPr lang="hu-HU" smtClean="0"/>
            <a:t>Feszültség</a:t>
          </a:r>
          <a:endParaRPr lang="hu-HU"/>
        </a:p>
      </dgm:t>
    </dgm:pt>
    <dgm:pt modelId="{3AD65FCB-5E67-4B8E-AFD3-D61D1013CC8A}" type="parTrans" cxnId="{D12EF6ED-7144-495C-83A3-7D1CABF65667}">
      <dgm:prSet/>
      <dgm:spPr/>
      <dgm:t>
        <a:bodyPr/>
        <a:lstStyle/>
        <a:p>
          <a:endParaRPr lang="hu-HU"/>
        </a:p>
      </dgm:t>
    </dgm:pt>
    <dgm:pt modelId="{F20CAFB2-4620-4B4F-9AAE-9C8DFD8AAD5D}" type="sibTrans" cxnId="{D12EF6ED-7144-495C-83A3-7D1CABF65667}">
      <dgm:prSet/>
      <dgm:spPr/>
      <dgm:t>
        <a:bodyPr/>
        <a:lstStyle/>
        <a:p>
          <a:endParaRPr lang="hu-HU"/>
        </a:p>
      </dgm:t>
    </dgm:pt>
    <dgm:pt modelId="{94695907-89EF-45A3-BA21-2AF84C2AFB17}">
      <dgm:prSet/>
      <dgm:spPr/>
      <dgm:t>
        <a:bodyPr/>
        <a:lstStyle/>
        <a:p>
          <a:pPr rtl="0"/>
          <a:r>
            <a:rPr lang="hu-HU" smtClean="0"/>
            <a:t>Idegesség</a:t>
          </a:r>
          <a:endParaRPr lang="hu-HU"/>
        </a:p>
      </dgm:t>
    </dgm:pt>
    <dgm:pt modelId="{C4AE0D27-CBEE-42DB-B412-181455291DC2}" type="parTrans" cxnId="{610886B4-F46E-4E48-9AB2-EC08F2137CBF}">
      <dgm:prSet/>
      <dgm:spPr/>
      <dgm:t>
        <a:bodyPr/>
        <a:lstStyle/>
        <a:p>
          <a:endParaRPr lang="hu-HU"/>
        </a:p>
      </dgm:t>
    </dgm:pt>
    <dgm:pt modelId="{7850E7F7-5C6E-4B60-8D33-8F6CD5876120}" type="sibTrans" cxnId="{610886B4-F46E-4E48-9AB2-EC08F2137CBF}">
      <dgm:prSet/>
      <dgm:spPr/>
      <dgm:t>
        <a:bodyPr/>
        <a:lstStyle/>
        <a:p>
          <a:endParaRPr lang="hu-HU"/>
        </a:p>
      </dgm:t>
    </dgm:pt>
    <dgm:pt modelId="{3364675E-00B0-4FF0-B84D-3D40E57A7821}">
      <dgm:prSet/>
      <dgm:spPr/>
      <dgm:t>
        <a:bodyPr/>
        <a:lstStyle/>
        <a:p>
          <a:pPr rtl="0"/>
          <a:r>
            <a:rPr lang="hu-HU" smtClean="0"/>
            <a:t>Fejfájás</a:t>
          </a:r>
          <a:endParaRPr lang="hu-HU"/>
        </a:p>
      </dgm:t>
    </dgm:pt>
    <dgm:pt modelId="{82B15299-F9FB-4FD4-A273-081ADBE67AE8}" type="parTrans" cxnId="{44F5AB40-9FB9-4C11-A09C-299D07739919}">
      <dgm:prSet/>
      <dgm:spPr/>
      <dgm:t>
        <a:bodyPr/>
        <a:lstStyle/>
        <a:p>
          <a:endParaRPr lang="hu-HU"/>
        </a:p>
      </dgm:t>
    </dgm:pt>
    <dgm:pt modelId="{2C7D8004-652F-440A-BC4F-4D436E0B9B98}" type="sibTrans" cxnId="{44F5AB40-9FB9-4C11-A09C-299D07739919}">
      <dgm:prSet/>
      <dgm:spPr/>
      <dgm:t>
        <a:bodyPr/>
        <a:lstStyle/>
        <a:p>
          <a:endParaRPr lang="hu-HU"/>
        </a:p>
      </dgm:t>
    </dgm:pt>
    <dgm:pt modelId="{70EE175B-241E-4835-91BB-3EA93FDDEA2B}">
      <dgm:prSet/>
      <dgm:spPr/>
      <dgm:t>
        <a:bodyPr/>
        <a:lstStyle/>
        <a:p>
          <a:pPr rtl="0"/>
          <a:r>
            <a:rPr lang="hu-HU" smtClean="0"/>
            <a:t>Gyomor-és bélrendellenességek</a:t>
          </a:r>
          <a:endParaRPr lang="hu-HU"/>
        </a:p>
      </dgm:t>
    </dgm:pt>
    <dgm:pt modelId="{23C89FC4-5427-4088-A482-DB4D82CE91B4}" type="parTrans" cxnId="{64FF2E59-75B2-4554-AFF9-0C35CE3AF7B1}">
      <dgm:prSet/>
      <dgm:spPr/>
      <dgm:t>
        <a:bodyPr/>
        <a:lstStyle/>
        <a:p>
          <a:endParaRPr lang="hu-HU"/>
        </a:p>
      </dgm:t>
    </dgm:pt>
    <dgm:pt modelId="{95531539-F4E9-4BDF-8F5A-A6FC77D1B3BB}" type="sibTrans" cxnId="{64FF2E59-75B2-4554-AFF9-0C35CE3AF7B1}">
      <dgm:prSet/>
      <dgm:spPr/>
      <dgm:t>
        <a:bodyPr/>
        <a:lstStyle/>
        <a:p>
          <a:endParaRPr lang="hu-HU"/>
        </a:p>
      </dgm:t>
    </dgm:pt>
    <dgm:pt modelId="{C222BA7E-D5F5-47E9-8B9F-82D1D6084B28}" type="pres">
      <dgm:prSet presAssocID="{944219FB-0679-4759-90E8-3DD95D37AE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FF0CD46-F349-4140-A3D2-5D5BA0297061}" type="pres">
      <dgm:prSet presAssocID="{DE07AA08-FA45-4930-89DA-16527DE0D0CA}" presName="linNode" presStyleCnt="0"/>
      <dgm:spPr/>
    </dgm:pt>
    <dgm:pt modelId="{2D94CEFA-73C5-4FC2-9EF9-B41D2DE88562}" type="pres">
      <dgm:prSet presAssocID="{DE07AA08-FA45-4930-89DA-16527DE0D0C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9488E99-48B8-414B-9700-A3FF7FB3F330}" type="pres">
      <dgm:prSet presAssocID="{DE07AA08-FA45-4930-89DA-16527DE0D0C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4FF2E59-75B2-4554-AFF9-0C35CE3AF7B1}" srcId="{DE07AA08-FA45-4930-89DA-16527DE0D0CA}" destId="{70EE175B-241E-4835-91BB-3EA93FDDEA2B}" srcOrd="3" destOrd="0" parTransId="{23C89FC4-5427-4088-A482-DB4D82CE91B4}" sibTransId="{95531539-F4E9-4BDF-8F5A-A6FC77D1B3BB}"/>
    <dgm:cxn modelId="{8C3FBA14-742B-4EA5-B768-EC8DD1CBD9E9}" type="presOf" srcId="{944219FB-0679-4759-90E8-3DD95D37AEA0}" destId="{C222BA7E-D5F5-47E9-8B9F-82D1D6084B28}" srcOrd="0" destOrd="0" presId="urn:microsoft.com/office/officeart/2005/8/layout/vList5"/>
    <dgm:cxn modelId="{610886B4-F46E-4E48-9AB2-EC08F2137CBF}" srcId="{DE07AA08-FA45-4930-89DA-16527DE0D0CA}" destId="{94695907-89EF-45A3-BA21-2AF84C2AFB17}" srcOrd="1" destOrd="0" parTransId="{C4AE0D27-CBEE-42DB-B412-181455291DC2}" sibTransId="{7850E7F7-5C6E-4B60-8D33-8F6CD5876120}"/>
    <dgm:cxn modelId="{3444C1F2-C65D-430D-BBF2-071920BFAB3E}" type="presOf" srcId="{94695907-89EF-45A3-BA21-2AF84C2AFB17}" destId="{E9488E99-48B8-414B-9700-A3FF7FB3F330}" srcOrd="0" destOrd="1" presId="urn:microsoft.com/office/officeart/2005/8/layout/vList5"/>
    <dgm:cxn modelId="{7B00915F-4A83-45A4-81CD-168C3D58CDE7}" type="presOf" srcId="{FBE30BD2-6145-432D-BBF9-4248C7A8BDC0}" destId="{E9488E99-48B8-414B-9700-A3FF7FB3F330}" srcOrd="0" destOrd="0" presId="urn:microsoft.com/office/officeart/2005/8/layout/vList5"/>
    <dgm:cxn modelId="{3307F69D-DD00-44C1-BCBF-AA5906D25E87}" type="presOf" srcId="{3364675E-00B0-4FF0-B84D-3D40E57A7821}" destId="{E9488E99-48B8-414B-9700-A3FF7FB3F330}" srcOrd="0" destOrd="2" presId="urn:microsoft.com/office/officeart/2005/8/layout/vList5"/>
    <dgm:cxn modelId="{976C631B-F902-4559-AF87-5C14A055F838}" srcId="{944219FB-0679-4759-90E8-3DD95D37AEA0}" destId="{DE07AA08-FA45-4930-89DA-16527DE0D0CA}" srcOrd="0" destOrd="0" parTransId="{CC0E56CB-7697-4872-8B82-2DBA9A5EEE8C}" sibTransId="{D4704812-991F-4A28-8358-82B5E46C6DA6}"/>
    <dgm:cxn modelId="{A8EDF6AF-63AD-46D1-B674-E92B8EB30E18}" type="presOf" srcId="{DE07AA08-FA45-4930-89DA-16527DE0D0CA}" destId="{2D94CEFA-73C5-4FC2-9EF9-B41D2DE88562}" srcOrd="0" destOrd="0" presId="urn:microsoft.com/office/officeart/2005/8/layout/vList5"/>
    <dgm:cxn modelId="{D12EF6ED-7144-495C-83A3-7D1CABF65667}" srcId="{DE07AA08-FA45-4930-89DA-16527DE0D0CA}" destId="{FBE30BD2-6145-432D-BBF9-4248C7A8BDC0}" srcOrd="0" destOrd="0" parTransId="{3AD65FCB-5E67-4B8E-AFD3-D61D1013CC8A}" sibTransId="{F20CAFB2-4620-4B4F-9AAE-9C8DFD8AAD5D}"/>
    <dgm:cxn modelId="{44F5AB40-9FB9-4C11-A09C-299D07739919}" srcId="{DE07AA08-FA45-4930-89DA-16527DE0D0CA}" destId="{3364675E-00B0-4FF0-B84D-3D40E57A7821}" srcOrd="2" destOrd="0" parTransId="{82B15299-F9FB-4FD4-A273-081ADBE67AE8}" sibTransId="{2C7D8004-652F-440A-BC4F-4D436E0B9B98}"/>
    <dgm:cxn modelId="{B0B6437A-8C31-4DB3-88D6-2AC2758F610B}" type="presOf" srcId="{70EE175B-241E-4835-91BB-3EA93FDDEA2B}" destId="{E9488E99-48B8-414B-9700-A3FF7FB3F330}" srcOrd="0" destOrd="3" presId="urn:microsoft.com/office/officeart/2005/8/layout/vList5"/>
    <dgm:cxn modelId="{9359A407-FBAE-49A7-AB33-0C407F9B12A8}" type="presParOf" srcId="{C222BA7E-D5F5-47E9-8B9F-82D1D6084B28}" destId="{6FF0CD46-F349-4140-A3D2-5D5BA0297061}" srcOrd="0" destOrd="0" presId="urn:microsoft.com/office/officeart/2005/8/layout/vList5"/>
    <dgm:cxn modelId="{DA648975-7375-4E8F-B0F3-6D5478BF8569}" type="presParOf" srcId="{6FF0CD46-F349-4140-A3D2-5D5BA0297061}" destId="{2D94CEFA-73C5-4FC2-9EF9-B41D2DE88562}" srcOrd="0" destOrd="0" presId="urn:microsoft.com/office/officeart/2005/8/layout/vList5"/>
    <dgm:cxn modelId="{F3B25452-10D1-4EF4-9AE5-C5553433DF31}" type="presParOf" srcId="{6FF0CD46-F349-4140-A3D2-5D5BA0297061}" destId="{E9488E99-48B8-414B-9700-A3FF7FB3F3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88E99-48B8-414B-9700-A3FF7FB3F330}">
      <dsp:nvSpPr>
        <dsp:cNvPr id="0" name=""/>
        <dsp:cNvSpPr/>
      </dsp:nvSpPr>
      <dsp:spPr>
        <a:xfrm rot="5400000">
          <a:off x="3897994" y="-325466"/>
          <a:ext cx="3871852" cy="54907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4200" kern="1200" smtClean="0"/>
            <a:t>Feszültség</a:t>
          </a:r>
          <a:endParaRPr lang="hu-HU" sz="4200" kern="1200"/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4200" kern="1200" smtClean="0"/>
            <a:t>Idegesség</a:t>
          </a:r>
          <a:endParaRPr lang="hu-HU" sz="4200" kern="1200"/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4200" kern="1200" smtClean="0"/>
            <a:t>Fejfájás</a:t>
          </a:r>
          <a:endParaRPr lang="hu-HU" sz="4200" kern="1200"/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4200" kern="1200" smtClean="0"/>
            <a:t>Gyomor-és bélrendellenességek</a:t>
          </a:r>
          <a:endParaRPr lang="hu-HU" sz="4200" kern="1200"/>
        </a:p>
      </dsp:txBody>
      <dsp:txXfrm rot="-5400000">
        <a:off x="3088546" y="672990"/>
        <a:ext cx="5301741" cy="3493836"/>
      </dsp:txXfrm>
    </dsp:sp>
    <dsp:sp modelId="{2D94CEFA-73C5-4FC2-9EF9-B41D2DE88562}">
      <dsp:nvSpPr>
        <dsp:cNvPr id="0" name=""/>
        <dsp:cNvSpPr/>
      </dsp:nvSpPr>
      <dsp:spPr>
        <a:xfrm>
          <a:off x="0" y="0"/>
          <a:ext cx="3088546" cy="4839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A nikotin megvonásának tünetei: </a:t>
          </a:r>
          <a:endParaRPr lang="hu-HU" sz="3100" kern="1200" dirty="0"/>
        </a:p>
      </dsp:txBody>
      <dsp:txXfrm>
        <a:off x="150770" y="150770"/>
        <a:ext cx="2787006" cy="4538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1FDE-8B78-4DA0-9AD4-40117C4DAB55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A73-6921-49B5-9701-550279E4D4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1FDE-8B78-4DA0-9AD4-40117C4DAB55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A73-6921-49B5-9701-550279E4D4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1FDE-8B78-4DA0-9AD4-40117C4DAB55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A73-6921-49B5-9701-550279E4D4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1FDE-8B78-4DA0-9AD4-40117C4DAB55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A73-6921-49B5-9701-550279E4D4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1FDE-8B78-4DA0-9AD4-40117C4DAB55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A73-6921-49B5-9701-550279E4D4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1FDE-8B78-4DA0-9AD4-40117C4DAB55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A73-6921-49B5-9701-550279E4D4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1FDE-8B78-4DA0-9AD4-40117C4DAB55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A73-6921-49B5-9701-550279E4D4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1FDE-8B78-4DA0-9AD4-40117C4DAB55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A73-6921-49B5-9701-550279E4D4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1FDE-8B78-4DA0-9AD4-40117C4DAB55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A73-6921-49B5-9701-550279E4D4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1FDE-8B78-4DA0-9AD4-40117C4DAB55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A73-6921-49B5-9701-550279E4D4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1FDE-8B78-4DA0-9AD4-40117C4DAB55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85BA73-6921-49B5-9701-550279E4D4D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5C1FDE-8B78-4DA0-9AD4-40117C4DAB55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85BA73-6921-49B5-9701-550279E4D4DF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dohányzás megelőzése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6. Függőség-leszokás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xmlns="" val="218803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457200" y="704088"/>
            <a:ext cx="8219256" cy="3486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dirty="0" smtClean="0"/>
              <a:t>Leszokás</a:t>
            </a:r>
            <a:endParaRPr lang="hu-HU" sz="2000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dirty="0" smtClean="0"/>
              <a:t>Hogyan lehet újra nemdohányzóvá válni?</a:t>
            </a:r>
          </a:p>
          <a:p>
            <a:pPr algn="just"/>
            <a:r>
              <a:rPr lang="hu-HU" sz="2000" dirty="0" smtClean="0"/>
              <a:t>Legfontosabb tényező az AKARATERŐ!!!</a:t>
            </a:r>
          </a:p>
          <a:p>
            <a:pPr algn="just"/>
            <a:r>
              <a:rPr lang="hu-HU" sz="2000" dirty="0" smtClean="0"/>
              <a:t>Lehetőleg ne egyedül vágj bele a leszokásba</a:t>
            </a:r>
          </a:p>
          <a:p>
            <a:pPr algn="just"/>
            <a:r>
              <a:rPr lang="hu-HU" sz="2000" dirty="0" smtClean="0"/>
              <a:t>Szakértő pszichológus bevonása tovább javíthatja a leszokás esélyét</a:t>
            </a:r>
          </a:p>
          <a:p>
            <a:pPr algn="just"/>
            <a:r>
              <a:rPr lang="hu-HU" sz="2000" dirty="0" smtClean="0"/>
              <a:t>Segíthet az enyhe nyugtatók, szorongásoldók alkalmazása: ritkán, alkalmanként vagy csak meghatározott ideig szabad szedni, nehogy valaki ezekre is rászokjon</a:t>
            </a:r>
          </a:p>
          <a:p>
            <a:pPr algn="just"/>
            <a:r>
              <a:rPr lang="hu-HU" sz="2000" dirty="0" smtClean="0"/>
              <a:t>Rendszeres sportolás elkezdése ajánlott, ennek előnyei:</a:t>
            </a:r>
          </a:p>
          <a:p>
            <a:pPr lvl="1" algn="just"/>
            <a:r>
              <a:rPr lang="hu-HU" sz="1800" dirty="0" smtClean="0"/>
              <a:t>Önbizalmat ad</a:t>
            </a:r>
          </a:p>
          <a:p>
            <a:pPr lvl="1" algn="just"/>
            <a:r>
              <a:rPr lang="hu-HU" sz="1800" dirty="0" smtClean="0"/>
              <a:t>Megelőzheti a leszokáskor gyakori testsúlygyarapodást</a:t>
            </a:r>
          </a:p>
          <a:p>
            <a:pPr lvl="1" algn="just"/>
            <a:r>
              <a:rPr lang="hu-HU" sz="1800" dirty="0" smtClean="0"/>
              <a:t>Feszültség oldó hatású</a:t>
            </a:r>
          </a:p>
          <a:p>
            <a:pPr lvl="1" algn="just"/>
            <a:r>
              <a:rPr lang="hu-HU" sz="1800" dirty="0" smtClean="0"/>
              <a:t>Növeli a teljesítőképességet, fizikai állóképességet</a:t>
            </a:r>
          </a:p>
          <a:p>
            <a:pPr algn="just"/>
            <a:r>
              <a:rPr lang="hu-HU" sz="2000" dirty="0" smtClean="0"/>
              <a:t>Nikotinpótló készítmények alkalmazása: (általában 3 hónap)</a:t>
            </a:r>
          </a:p>
          <a:p>
            <a:pPr lvl="1" algn="just"/>
            <a:r>
              <a:rPr lang="hu-HU" sz="1800" dirty="0" smtClean="0"/>
              <a:t>Nikotintartalmú tapasz (bőrön keresztül)</a:t>
            </a:r>
          </a:p>
          <a:p>
            <a:pPr lvl="1" algn="just"/>
            <a:r>
              <a:rPr lang="hu-HU" sz="1800" dirty="0" smtClean="0"/>
              <a:t>Nikotintartalmú rágógumi vagy tabletta (szájnyálkahártyán keresztül)</a:t>
            </a:r>
          </a:p>
          <a:p>
            <a:pPr lvl="1" algn="just"/>
            <a:r>
              <a:rPr lang="hu-HU" sz="1800" dirty="0" smtClean="0"/>
              <a:t>Gyógyszertárakban, vény nélkül kaphatók</a:t>
            </a:r>
          </a:p>
          <a:p>
            <a:pPr lvl="1" algn="just"/>
            <a:r>
              <a:rPr lang="hu-HU" sz="1800" dirty="0" smtClean="0"/>
              <a:t>Alkalmazása orvos bevonásával ajánlott és hatásosabb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8125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457200" y="704088"/>
            <a:ext cx="8219256" cy="3486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dirty="0" smtClean="0"/>
              <a:t>Leszokás</a:t>
            </a:r>
            <a:endParaRPr lang="hu-HU" sz="2000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dirty="0" smtClean="0"/>
              <a:t>Hogyan előzhető meg a jelentős testsúlynövekedés?</a:t>
            </a:r>
          </a:p>
          <a:p>
            <a:pPr algn="just"/>
            <a:r>
              <a:rPr lang="hu-HU" sz="2000" dirty="0" smtClean="0"/>
              <a:t>Ne nassolj, nassolás helyett rágcsálj pl. uborkát</a:t>
            </a:r>
          </a:p>
          <a:p>
            <a:pPr algn="just"/>
            <a:r>
              <a:rPr lang="hu-HU" sz="2000" dirty="0" smtClean="0"/>
              <a:t>Csak étkezési időben egyél (reggeli, ebéd, vacsora)</a:t>
            </a:r>
          </a:p>
          <a:p>
            <a:pPr algn="just"/>
            <a:r>
              <a:rPr lang="hu-HU" sz="2000" dirty="0" smtClean="0"/>
              <a:t>Lassan egyél: tovább tart, kevesebbet eszel</a:t>
            </a:r>
          </a:p>
          <a:p>
            <a:pPr algn="just"/>
            <a:r>
              <a:rPr lang="hu-HU" sz="2000" dirty="0" smtClean="0"/>
              <a:t>Kevesebb szénhidrát-tartalmú ennivaló (szerintem ez hülyeség)</a:t>
            </a:r>
          </a:p>
          <a:p>
            <a:pPr algn="just"/>
            <a:r>
              <a:rPr lang="hu-HU" sz="2000" dirty="0" smtClean="0"/>
              <a:t>Sose egyél jóllakásig: már nem vagy éhes, de még tudnál enni</a:t>
            </a:r>
          </a:p>
          <a:p>
            <a:pPr algn="just"/>
            <a:r>
              <a:rPr lang="hu-HU" sz="2000" dirty="0" smtClean="0"/>
              <a:t>Sok zöldségfélét egyél</a:t>
            </a:r>
          </a:p>
          <a:p>
            <a:pPr algn="just"/>
            <a:r>
              <a:rPr lang="hu-HU" sz="2000" dirty="0" smtClean="0"/>
              <a:t>Rendszeres testmozgás (nem versenysport)</a:t>
            </a:r>
          </a:p>
          <a:p>
            <a:pPr algn="just"/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881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ikiacigi.hu/images/illusztracio_kepek/leszoka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96581"/>
            <a:ext cx="6774338" cy="596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ím 1"/>
          <p:cNvSpPr txBox="1">
            <a:spLocks/>
          </p:cNvSpPr>
          <p:nvPr/>
        </p:nvSpPr>
        <p:spPr>
          <a:xfrm>
            <a:off x="457200" y="704088"/>
            <a:ext cx="8219256" cy="3486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dirty="0" smtClean="0"/>
              <a:t>Leszokás</a:t>
            </a:r>
            <a:endParaRPr lang="hu-HU" sz="2000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174340" y="1140986"/>
            <a:ext cx="8784976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dirty="0"/>
              <a:t>Hogyan tudod megelőzni, hogy mégis rágyújts, ha nagyon megkívánod a cigarettát? </a:t>
            </a:r>
            <a:endParaRPr lang="hu-HU" sz="2000" b="1" dirty="0" smtClean="0"/>
          </a:p>
          <a:p>
            <a:pPr algn="just"/>
            <a:r>
              <a:rPr lang="hu-HU" sz="2000" dirty="0" smtClean="0"/>
              <a:t>Ha kávézol, kávé helyett igyál teát</a:t>
            </a:r>
          </a:p>
          <a:p>
            <a:pPr algn="just"/>
            <a:r>
              <a:rPr lang="hu-HU" sz="2000" dirty="0" smtClean="0"/>
              <a:t>Ne menj be abba az üzletbe, ahol cigarettát szoktál venni</a:t>
            </a:r>
          </a:p>
          <a:p>
            <a:pPr algn="just"/>
            <a:r>
              <a:rPr lang="hu-HU" sz="2000" dirty="0" smtClean="0"/>
              <a:t>Étkezés után azonnal foglald el magad</a:t>
            </a:r>
            <a:r>
              <a:rPr lang="hu-HU" sz="2000" dirty="0"/>
              <a:t> </a:t>
            </a:r>
            <a:r>
              <a:rPr lang="hu-HU" sz="2000" dirty="0" smtClean="0"/>
              <a:t>valamivel</a:t>
            </a:r>
          </a:p>
          <a:p>
            <a:pPr algn="just"/>
            <a:r>
              <a:rPr lang="hu-HU" sz="2000" dirty="0" smtClean="0"/>
              <a:t>Kerüld a dohányosok társaságát (legalább ez első hetekben)</a:t>
            </a:r>
          </a:p>
          <a:p>
            <a:pPr algn="just"/>
            <a:r>
              <a:rPr lang="hu-HU" sz="2000" dirty="0" smtClean="0"/>
              <a:t>Ne igyál szeszesitalt (</a:t>
            </a:r>
            <a:r>
              <a:rPr lang="hu-HU" sz="2000" dirty="0"/>
              <a:t>legalább ez első hetekben</a:t>
            </a:r>
            <a:r>
              <a:rPr lang="hu-HU" sz="2000" dirty="0" smtClean="0"/>
              <a:t>)</a:t>
            </a:r>
          </a:p>
          <a:p>
            <a:pPr algn="just"/>
            <a:r>
              <a:rPr lang="hu-HU" sz="2000" dirty="0" smtClean="0"/>
              <a:t>Gyakrabban járj olyan helyeken, ahol nem lehet dohányozni (pl. múzeum, könyvtár)</a:t>
            </a:r>
          </a:p>
          <a:p>
            <a:pPr algn="just"/>
            <a:r>
              <a:rPr lang="hu-HU" sz="2000" dirty="0" smtClean="0"/>
              <a:t>Dohányos ismerőseiddel tudasd, hogy le akarsz szokni: ne cikizzenek, ne kínáljanak cigivel, ne dohányozzanak előtted.</a:t>
            </a:r>
          </a:p>
          <a:p>
            <a:pPr algn="just"/>
            <a:r>
              <a:rPr lang="hu-HU" sz="2000" dirty="0" smtClean="0"/>
              <a:t>Mindig csak </a:t>
            </a:r>
            <a:r>
              <a:rPr lang="hu-HU" sz="2000" dirty="0"/>
              <a:t>aznapra koncentrálj: Ne arra gondolj, hogy soha többé nem gyújthatsz rá, hanem csak arra, hogy ma nem fogsz rágyújtani. 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8388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000" dirty="0" smtClean="0"/>
              <a:t>Leszokás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 algn="ctr">
              <a:buNone/>
            </a:pPr>
            <a:r>
              <a:rPr lang="hu-HU" sz="4800" dirty="0" smtClean="0">
                <a:solidFill>
                  <a:schemeClr val="accent1"/>
                </a:solidFill>
              </a:rPr>
              <a:t>Köszönöm a figyelmet!</a:t>
            </a:r>
            <a:endParaRPr lang="hu-HU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PRO1-KOLI\Desktop\Dohányzás\Képek\mindaketto_40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452320" cy="5625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10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704088"/>
            <a:ext cx="8229600" cy="56467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dirty="0" smtClean="0"/>
              <a:t>Függőség</a:t>
            </a:r>
            <a:endParaRPr lang="hu-HU" sz="2000" dirty="0"/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457200" y="1412776"/>
            <a:ext cx="8229600" cy="491182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800" dirty="0"/>
              <a:t>Vannak olyan ösztönző motivációs tényezők, melyek kiemelten fontos szerepet játszanak a dohányzó viselkedési mód </a:t>
            </a:r>
            <a:r>
              <a:rPr lang="hu-HU" sz="2800" dirty="0" smtClean="0"/>
              <a:t>erősítésében</a:t>
            </a:r>
            <a:r>
              <a:rPr lang="hu-HU" sz="2800" dirty="0"/>
              <a:t>. </a:t>
            </a:r>
            <a:endParaRPr lang="hu-HU" sz="2800" dirty="0" smtClean="0"/>
          </a:p>
          <a:p>
            <a:r>
              <a:rPr lang="hu-HU" sz="2800" dirty="0" smtClean="0"/>
              <a:t>A dohányzás a negatív lelki </a:t>
            </a:r>
            <a:r>
              <a:rPr lang="hu-HU" sz="2800" dirty="0"/>
              <a:t>állapotok - </a:t>
            </a:r>
            <a:r>
              <a:rPr lang="hu-HU" sz="2800" dirty="0" smtClean="0"/>
              <a:t>aggodalom, szorongás, bánat, kín, gyötrelem - csökkentését szolgálja, és </a:t>
            </a:r>
            <a:r>
              <a:rPr lang="hu-HU" sz="2800" dirty="0"/>
              <a:t>közben kiváltja a kellemes izgalom, a gyönyör, az oldás, a megelégedettség </a:t>
            </a:r>
            <a:r>
              <a:rPr lang="hu-HU" sz="2800" dirty="0" smtClean="0"/>
              <a:t>pozitív </a:t>
            </a:r>
            <a:r>
              <a:rPr lang="hu-HU" sz="2800" dirty="0"/>
              <a:t>érzését</a:t>
            </a:r>
            <a:r>
              <a:rPr lang="hu-HU" sz="2800" dirty="0" smtClean="0"/>
              <a:t>.</a:t>
            </a:r>
          </a:p>
          <a:p>
            <a:r>
              <a:rPr lang="hu-HU" sz="2800" dirty="0"/>
              <a:t>A fiatalok, serdülők gyakorta kerülnek stresszhelyzetbe. A dohányzástól azt tapasztalják, hogy ez a magatartás a negatív érzelmek visszaszorítását eredményezi.</a:t>
            </a:r>
          </a:p>
          <a:p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15026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2"/>
          <p:cNvSpPr txBox="1">
            <a:spLocks/>
          </p:cNvSpPr>
          <p:nvPr/>
        </p:nvSpPr>
        <p:spPr>
          <a:xfrm>
            <a:off x="457200" y="1412776"/>
            <a:ext cx="8229600" cy="491182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800" dirty="0" smtClean="0"/>
              <a:t>A </a:t>
            </a:r>
            <a:r>
              <a:rPr lang="hu-HU" sz="2800" dirty="0"/>
              <a:t>fiatalok, serdülők gyakorta kerülnek stresszhelyzetbe. A dohányzástól azt tapasztalják, hogy ez a magatartás a negatív érzelmek visszaszorítását eredményezi</a:t>
            </a:r>
            <a:r>
              <a:rPr lang="hu-HU" sz="2800" dirty="0" smtClean="0"/>
              <a:t>.</a:t>
            </a:r>
          </a:p>
          <a:p>
            <a:r>
              <a:rPr lang="hu-HU" sz="2800" dirty="0"/>
              <a:t>Ez a viselkedési forma így a </a:t>
            </a:r>
            <a:r>
              <a:rPr lang="hu-HU" sz="2800" dirty="0" smtClean="0"/>
              <a:t>negatív </a:t>
            </a:r>
            <a:r>
              <a:rPr lang="hu-HU" sz="2800" dirty="0"/>
              <a:t>kellemetlenségek szabályozási módjává </a:t>
            </a:r>
            <a:r>
              <a:rPr lang="hu-HU" sz="2800" dirty="0" smtClean="0"/>
              <a:t>fejlődik.</a:t>
            </a:r>
          </a:p>
          <a:p>
            <a:r>
              <a:rPr lang="hu-HU" sz="2800" dirty="0" smtClean="0"/>
              <a:t>Ezt egyre </a:t>
            </a:r>
            <a:r>
              <a:rPr lang="hu-HU" sz="2800" dirty="0"/>
              <a:t>inkább a kényelmetlenségek ellensúlyozására, a rokonszenvesebb, barátságosabb körülményekre való törekvésként: örömforrásként veszik </a:t>
            </a:r>
            <a:r>
              <a:rPr lang="hu-HU" sz="2800" dirty="0" smtClean="0"/>
              <a:t>igénybe.</a:t>
            </a:r>
          </a:p>
          <a:p>
            <a:r>
              <a:rPr lang="hu-HU" sz="2800" dirty="0"/>
              <a:t>a dohányzóvá válásban jelentős szerepe van a familiáris, baráti, szociális, környezeti, közösségi hatásoknak, a fontos személyek példáinak s a sztár mintáknak.</a:t>
            </a:r>
            <a:endParaRPr lang="hu-HU" sz="2800" dirty="0" smtClean="0"/>
          </a:p>
          <a:p>
            <a:endParaRPr lang="hu-HU" sz="2800" dirty="0"/>
          </a:p>
          <a:p>
            <a:endParaRPr lang="hu-HU" sz="2800" dirty="0" smtClean="0"/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457200" y="704088"/>
            <a:ext cx="8229600" cy="56467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dirty="0" smtClean="0"/>
              <a:t>Függőség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33152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hu-HU" sz="2000" dirty="0" smtClean="0"/>
              <a:t>Függőség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nikotinfüggőség azért alakul ki, mert a szervezetbe jutó nikotin az agyban dopamint szabadít fel és ez a kémiai anyag okozza az örömérzetet.</a:t>
            </a:r>
          </a:p>
          <a:p>
            <a:r>
              <a:rPr lang="hu-HU" sz="2800" dirty="0" smtClean="0"/>
              <a:t>A kialakult függőség, valamint a hozzászokás miatt a szervezetnek egyre nagyobb mennyiségre van szüksége az ugyanolyan hatás eléréséhez.</a:t>
            </a:r>
          </a:p>
          <a:p>
            <a:r>
              <a:rPr lang="hu-HU" sz="2800" dirty="0" smtClean="0"/>
              <a:t>A legtöbb dohányos ember szervezete olyan mértékben szokja meg a nikotint, hogy anélkül rosszul érzi magát.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xmlns="" val="335633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Függőség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7928759"/>
              </p:ext>
            </p:extLst>
          </p:nvPr>
        </p:nvGraphicFramePr>
        <p:xfrm>
          <a:off x="251520" y="1484784"/>
          <a:ext cx="8579296" cy="4839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98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20656"/>
          </a:xfrm>
        </p:spPr>
        <p:txBody>
          <a:bodyPr>
            <a:normAutofit/>
          </a:bodyPr>
          <a:lstStyle/>
          <a:p>
            <a:r>
              <a:rPr lang="hu-HU" sz="2000" dirty="0" smtClean="0"/>
              <a:t>Függőség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5584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leszokási kísérletek sikertelensége összefügg a függőség mértékével</a:t>
            </a:r>
          </a:p>
          <a:p>
            <a:r>
              <a:rPr lang="hu-HU" sz="2800" dirty="0" smtClean="0"/>
              <a:t>A dohányosok úgy gondolják, hogy bármikor, segítség nélkül is le tudnak szokni,  DE(!)</a:t>
            </a:r>
          </a:p>
          <a:p>
            <a:r>
              <a:rPr lang="hu-HU" sz="2800" dirty="0" smtClean="0"/>
              <a:t>A tapasztalatok azt mutatják, hogy aki 21 éves kora előtt kezdi el a dohányzást, annak kevésbé sikerül a leszokás, mint aki később kezdi el.</a:t>
            </a:r>
          </a:p>
          <a:p>
            <a:r>
              <a:rPr lang="hu-HU" sz="2800" dirty="0" smtClean="0"/>
              <a:t>A dohány összetétele is nagyban befolyásolja a függőséget &gt;&gt;&gt; úgy állítják össze, hogy minél erősebb nikotinfüggőséget okozzon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xmlns="" val="271945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19256" cy="348648"/>
          </a:xfrm>
        </p:spPr>
        <p:txBody>
          <a:bodyPr>
            <a:noAutofit/>
          </a:bodyPr>
          <a:lstStyle/>
          <a:p>
            <a:r>
              <a:rPr lang="hu-HU" sz="2000" dirty="0" smtClean="0"/>
              <a:t>Leszokás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dirty="0"/>
              <a:t>A dohányzás elhagyásának </a:t>
            </a:r>
            <a:r>
              <a:rPr lang="hu-HU" sz="2000" b="1" dirty="0" smtClean="0"/>
              <a:t>következményei</a:t>
            </a:r>
            <a:endParaRPr lang="hu-HU" sz="2000" dirty="0"/>
          </a:p>
          <a:p>
            <a:pPr algn="just"/>
            <a:r>
              <a:rPr lang="hu-HU" sz="2400" dirty="0" smtClean="0"/>
              <a:t>Csökken </a:t>
            </a:r>
            <a:r>
              <a:rPr lang="hu-HU" sz="2400" dirty="0"/>
              <a:t>a tüdőrák és egyéb rákféleségek: </a:t>
            </a:r>
            <a:r>
              <a:rPr lang="hu-HU" sz="2400" dirty="0" smtClean="0"/>
              <a:t>a </a:t>
            </a:r>
            <a:r>
              <a:rPr lang="hu-HU" sz="2400" dirty="0"/>
              <a:t>gége, a szájüregi, a nyelőcső, a hasnyálmirigy, a hólyag, a méhnyakrák, a szívbetegségek, a szívroham, az agyvérzés, a stroke, valamint az idült légzési betegségek </a:t>
            </a:r>
            <a:r>
              <a:rPr lang="hu-HU" sz="2400" dirty="0" smtClean="0"/>
              <a:t>kockázata.</a:t>
            </a:r>
            <a:endParaRPr lang="hu-HU" sz="2400" dirty="0"/>
          </a:p>
          <a:p>
            <a:pPr algn="just"/>
            <a:r>
              <a:rPr lang="hu-HU" sz="2400" dirty="0"/>
              <a:t>Mérséklődnek a korábbi légzési panaszok: a köhögés, köpetürítés, nehézlégzés, </a:t>
            </a:r>
            <a:r>
              <a:rPr lang="hu-HU" sz="2400" dirty="0" smtClean="0"/>
              <a:t>javulnak </a:t>
            </a:r>
            <a:r>
              <a:rPr lang="hu-HU" sz="2400" dirty="0"/>
              <a:t>a fekélybetegek gyógyulási esélyei.</a:t>
            </a:r>
          </a:p>
          <a:p>
            <a:pPr algn="just"/>
            <a:r>
              <a:rPr lang="hu-HU" sz="2400" dirty="0"/>
              <a:t>Az ex-dohányosok tovább élnek, mint a változatlanul dohányzó társaik.</a:t>
            </a:r>
          </a:p>
          <a:p>
            <a:pPr algn="just"/>
            <a:r>
              <a:rPr lang="hu-HU" sz="2400" dirty="0" smtClean="0"/>
              <a:t>A </a:t>
            </a:r>
            <a:r>
              <a:rPr lang="hu-HU" sz="2400" dirty="0"/>
              <a:t>dohányzás elhagyását mintegy 2,3 kg testsúlygyarapodás követheti és felléphetnek a „dohányzás nélküli napok” miatt átmeneti, feszültséget jelentő tünetek is. </a:t>
            </a:r>
            <a:r>
              <a:rPr lang="hu-HU" sz="2400" dirty="0" smtClean="0"/>
              <a:t>Mindezek </a:t>
            </a:r>
            <a:r>
              <a:rPr lang="hu-HU" sz="2400" dirty="0"/>
              <a:t>minimális „állapot-romlásnak” minősíthetők: az egészségi „nyereséggel” szemben.</a:t>
            </a:r>
          </a:p>
          <a:p>
            <a:pPr algn="just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377629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ikiacigi.hu/images/illusztracio_kepek/leszoka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40768"/>
            <a:ext cx="26860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ím 1"/>
          <p:cNvSpPr txBox="1">
            <a:spLocks/>
          </p:cNvSpPr>
          <p:nvPr/>
        </p:nvSpPr>
        <p:spPr>
          <a:xfrm>
            <a:off x="457200" y="704088"/>
            <a:ext cx="8219256" cy="3486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dirty="0" smtClean="0"/>
              <a:t>Leszokás</a:t>
            </a:r>
            <a:endParaRPr lang="hu-HU" sz="2000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dirty="0" smtClean="0"/>
              <a:t>Miért érdemes abbahagyni a dohányzást?</a:t>
            </a:r>
            <a:endParaRPr lang="hu-HU" sz="2000" dirty="0"/>
          </a:p>
          <a:p>
            <a:pPr algn="just"/>
            <a:r>
              <a:rPr lang="hu-HU" sz="2000" dirty="0" smtClean="0"/>
              <a:t>Tovább élsz</a:t>
            </a:r>
          </a:p>
          <a:p>
            <a:pPr algn="just"/>
            <a:r>
              <a:rPr lang="hu-HU" sz="2000" dirty="0" smtClean="0"/>
              <a:t>Jobb lesz a közérzeted</a:t>
            </a:r>
          </a:p>
          <a:p>
            <a:pPr algn="just"/>
            <a:r>
              <a:rPr lang="hu-HU" sz="2000" dirty="0" smtClean="0"/>
              <a:t>Javul a teljesítőképességed (főleg </a:t>
            </a:r>
            <a:r>
              <a:rPr lang="hu-HU" sz="2000" dirty="0" err="1" smtClean="0"/>
              <a:t>kardio</a:t>
            </a:r>
            <a:r>
              <a:rPr lang="hu-HU" sz="2000" dirty="0" smtClean="0"/>
              <a:t>)</a:t>
            </a:r>
          </a:p>
          <a:p>
            <a:pPr algn="just"/>
            <a:r>
              <a:rPr lang="hu-HU" sz="2000" dirty="0" smtClean="0"/>
              <a:t>Jobb lesz a szaglásod</a:t>
            </a:r>
          </a:p>
          <a:p>
            <a:pPr algn="just"/>
            <a:r>
              <a:rPr lang="hu-HU" sz="2000" dirty="0" smtClean="0"/>
              <a:t>Jobb lesz a leheleted, szájízed</a:t>
            </a:r>
          </a:p>
          <a:p>
            <a:pPr algn="just"/>
            <a:r>
              <a:rPr lang="hu-HU" sz="2000" dirty="0" smtClean="0"/>
              <a:t>Felére csökken a szívinfarktus és a szélütés veszélye</a:t>
            </a:r>
          </a:p>
          <a:p>
            <a:pPr algn="just"/>
            <a:r>
              <a:rPr lang="hu-HU" sz="2000" dirty="0" smtClean="0"/>
              <a:t>Családtagok – különösen a gyerekek – </a:t>
            </a:r>
            <a:r>
              <a:rPr lang="hu-HU" sz="2000" dirty="0" err="1" smtClean="0"/>
              <a:t>dohányfüstmentes</a:t>
            </a:r>
            <a:r>
              <a:rPr lang="hu-HU" sz="2000" dirty="0" smtClean="0"/>
              <a:t> környezetben élhetnek</a:t>
            </a:r>
          </a:p>
          <a:p>
            <a:pPr algn="just"/>
            <a:r>
              <a:rPr lang="hu-HU" sz="2000" dirty="0" smtClean="0"/>
              <a:t>Több pénzed marad</a:t>
            </a:r>
          </a:p>
          <a:p>
            <a:pPr algn="just"/>
            <a:r>
              <a:rPr lang="hu-HU" sz="2000" dirty="0" smtClean="0"/>
              <a:t>Nem lesz dohányfüst szagú a hajad, ruhád</a:t>
            </a:r>
          </a:p>
          <a:p>
            <a:pPr algn="just"/>
            <a:r>
              <a:rPr lang="hu-HU" sz="2000" dirty="0" smtClean="0"/>
              <a:t>Körmeid és fogaid kifehérednek</a:t>
            </a:r>
          </a:p>
          <a:p>
            <a:pPr algn="just"/>
            <a:r>
              <a:rPr lang="hu-HU" sz="2000" dirty="0" smtClean="0"/>
              <a:t>Kitisztul a hangod</a:t>
            </a:r>
          </a:p>
          <a:p>
            <a:pPr algn="just"/>
            <a:r>
              <a:rPr lang="hu-HU" sz="2000" dirty="0" smtClean="0"/>
              <a:t>Kisimul a bőröd és egészségesebb lesz a színe</a:t>
            </a:r>
          </a:p>
          <a:p>
            <a:pPr algn="just"/>
            <a:r>
              <a:rPr lang="hu-HU" sz="2000" dirty="0" smtClean="0"/>
              <a:t>Hajad fényesebb lesz</a:t>
            </a:r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17566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</TotalTime>
  <Words>807</Words>
  <Application>Microsoft Office PowerPoint</Application>
  <PresentationFormat>Diavetítés a képernyőre (4:3 oldalarány)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Áramlás</vt:lpstr>
      <vt:lpstr>A dohányzás megelőzése</vt:lpstr>
      <vt:lpstr>2. dia</vt:lpstr>
      <vt:lpstr>3. dia</vt:lpstr>
      <vt:lpstr>4. dia</vt:lpstr>
      <vt:lpstr>Függőség</vt:lpstr>
      <vt:lpstr>Függőség</vt:lpstr>
      <vt:lpstr>Függőség</vt:lpstr>
      <vt:lpstr>Leszokás</vt:lpstr>
      <vt:lpstr>9. dia</vt:lpstr>
      <vt:lpstr>10. dia</vt:lpstr>
      <vt:lpstr>11. dia</vt:lpstr>
      <vt:lpstr>12. dia</vt:lpstr>
      <vt:lpstr>Leszokás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dohányzás megelőzése</dc:title>
  <dc:creator>HPPRO1-KOLI</dc:creator>
  <cp:lastModifiedBy>Krisztian</cp:lastModifiedBy>
  <cp:revision>68</cp:revision>
  <dcterms:created xsi:type="dcterms:W3CDTF">2015-06-08T18:32:55Z</dcterms:created>
  <dcterms:modified xsi:type="dcterms:W3CDTF">2015-06-10T13:52:35Z</dcterms:modified>
</cp:coreProperties>
</file>