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E37980-D72E-4C41-9ECC-784D31DB382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E1F1C8-2EEB-4009-B69E-60D1B3F180F5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dohányzás megelőzése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4. A passzív dohányzás káros hatásai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07190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passzív dohányzás káros hatásai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cigarettázó ember nem csak a saját, hanem a szoros környezetében élők, azaz családtagjai, kollegái, barátai egészségét is rongálja. </a:t>
            </a:r>
            <a:endParaRPr lang="hu-HU" dirty="0" smtClean="0"/>
          </a:p>
          <a:p>
            <a:r>
              <a:rPr lang="hu-HU" dirty="0" smtClean="0"/>
              <a:t>„Passzív dohányzás alatt a vétlen nemdohányzó akaratától függetlenül létrejövő, más személy által keltett dohányfüst belégzését értjük.” (Horváth, 2005.)</a:t>
            </a:r>
          </a:p>
          <a:p>
            <a:r>
              <a:rPr lang="hu-HU" dirty="0"/>
              <a:t>A dohánytermékből származó füst 2/3-át a dohányos nem szívja be, hanem az egyenesen a környezetbe kerül, ahol a nemdohányzók szervezetét (passzív dohányosok) ugyanúgy károsítja.</a:t>
            </a:r>
          </a:p>
        </p:txBody>
      </p:sp>
    </p:spTree>
    <p:extLst>
      <p:ext uri="{BB962C8B-B14F-4D97-AF65-F5344CB8AC3E}">
        <p14:creationId xmlns:p14="http://schemas.microsoft.com/office/powerpoint/2010/main" val="261424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760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passzív dohányzás káros hatásai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695800"/>
          </a:xfrm>
        </p:spPr>
        <p:txBody>
          <a:bodyPr/>
          <a:lstStyle/>
          <a:p>
            <a:r>
              <a:rPr lang="hu-HU" sz="3600" dirty="0"/>
              <a:t>Több kutatás egyértelműen bizonyította, hogy a passzív dohányzás ugyanúgy </a:t>
            </a:r>
            <a:r>
              <a:rPr lang="hu-HU" sz="3600" dirty="0" smtClean="0"/>
              <a:t>okozhat:</a:t>
            </a:r>
            <a:endParaRPr lang="hu-HU" sz="3600" dirty="0"/>
          </a:p>
          <a:p>
            <a:endParaRPr lang="hu-HU" sz="3000" dirty="0" smtClean="0"/>
          </a:p>
          <a:p>
            <a:r>
              <a:rPr lang="hu-HU" sz="3000" dirty="0" smtClean="0"/>
              <a:t>tüdőrákot</a:t>
            </a:r>
            <a:r>
              <a:rPr lang="hu-HU" sz="3000" dirty="0"/>
              <a:t>,</a:t>
            </a:r>
          </a:p>
          <a:p>
            <a:r>
              <a:rPr lang="hu-HU" sz="3000" dirty="0"/>
              <a:t>szív-érrendszeri betegségeket</a:t>
            </a:r>
          </a:p>
          <a:p>
            <a:r>
              <a:rPr lang="hu-HU" sz="3000" dirty="0"/>
              <a:t>egyéb betegségeket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8960"/>
            <a:ext cx="3240360" cy="364619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03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passzív dohányzás káros hatásai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800" dirty="0" smtClean="0"/>
              <a:t>A </a:t>
            </a:r>
            <a:r>
              <a:rPr lang="hu-HU" sz="2800" dirty="0"/>
              <a:t>passzív dohányzás is tönkreteszi az ereket, amelyek elveszítik tágulási képességüket, valamint könnyebben léphetnek föl véralvadási </a:t>
            </a:r>
            <a:r>
              <a:rPr lang="hu-HU" sz="2800" dirty="0" smtClean="0"/>
              <a:t>zavarok</a:t>
            </a:r>
          </a:p>
          <a:p>
            <a:pPr algn="just"/>
            <a:r>
              <a:rPr lang="hu-HU" sz="2800" dirty="0"/>
              <a:t>A </a:t>
            </a:r>
            <a:r>
              <a:rPr lang="hu-HU" sz="2800" dirty="0" smtClean="0"/>
              <a:t>dohányfüst-mentes </a:t>
            </a:r>
            <a:r>
              <a:rPr lang="hu-HU" sz="2800" dirty="0"/>
              <a:t>környezethez minden élőlénynek joga </a:t>
            </a:r>
            <a:r>
              <a:rPr lang="hu-HU" sz="2800" dirty="0" smtClean="0"/>
              <a:t>van. </a:t>
            </a:r>
            <a:r>
              <a:rPr lang="hu-HU" sz="2800" dirty="0"/>
              <a:t>Mivel a belélegzett levegőbe jutó dohányfüstnek nincs olyan minimális szintje, ami alatt az már biztonságosnak mondható, ezért csak </a:t>
            </a:r>
            <a:r>
              <a:rPr lang="hu-HU" sz="2800" b="1" dirty="0"/>
              <a:t>a teljes </a:t>
            </a:r>
            <a:r>
              <a:rPr lang="hu-HU" sz="2800" b="1" dirty="0" smtClean="0"/>
              <a:t>dohányfüst-mentesség </a:t>
            </a:r>
            <a:r>
              <a:rPr lang="hu-HU" sz="2800" b="1" dirty="0"/>
              <a:t>az egyedül elfogadható megoldás</a:t>
            </a:r>
            <a:r>
              <a:rPr lang="hu-H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58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passzív dohányzás káros hatásai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800" dirty="0" smtClean="0"/>
              <a:t>A dohányzó társaságban tartózkodó nemdohányzó vérében több órás együtt tartózkodás után a szénmonoxid-hemoglobin szintje olyan mennyiséget ér el, mintha legalább 5 szál cigarettát szívott volna el.</a:t>
            </a:r>
          </a:p>
          <a:p>
            <a:pPr algn="just"/>
            <a:r>
              <a:rPr lang="hu-HU" sz="2800" dirty="0" smtClean="0"/>
              <a:t>A betegségek kockázatát tekintve  a passzív dohányosok tekintetében olyan hatás lép fel, mintha naponta fél doboz cigarettát szívtak volna el.</a:t>
            </a:r>
          </a:p>
          <a:p>
            <a:r>
              <a:rPr lang="hu-HU" sz="2800" dirty="0" smtClean="0"/>
              <a:t>További tünetek:</a:t>
            </a:r>
            <a:r>
              <a:rPr lang="hu-HU" sz="2800" dirty="0"/>
              <a:t> </a:t>
            </a:r>
            <a:endParaRPr lang="hu-HU" sz="2800" dirty="0" smtClean="0"/>
          </a:p>
          <a:p>
            <a:pPr lvl="1"/>
            <a:r>
              <a:rPr lang="hu-HU" dirty="0" smtClean="0"/>
              <a:t>szem-irritáció, </a:t>
            </a:r>
          </a:p>
          <a:p>
            <a:pPr lvl="1"/>
            <a:r>
              <a:rPr lang="hu-HU" dirty="0" smtClean="0"/>
              <a:t>fejfájás, </a:t>
            </a:r>
          </a:p>
          <a:p>
            <a:pPr lvl="1"/>
            <a:r>
              <a:rPr lang="hu-HU" dirty="0" smtClean="0"/>
              <a:t>köhögés, </a:t>
            </a:r>
          </a:p>
          <a:p>
            <a:pPr lvl="1"/>
            <a:r>
              <a:rPr lang="hu-HU" dirty="0" smtClean="0"/>
              <a:t>orrtünetek, </a:t>
            </a:r>
          </a:p>
          <a:p>
            <a:pPr lvl="1"/>
            <a:r>
              <a:rPr lang="hu-HU" dirty="0" smtClean="0"/>
              <a:t>allergiás rohamok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7152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48648"/>
          </a:xfrm>
        </p:spPr>
        <p:txBody>
          <a:bodyPr>
            <a:noAutofit/>
          </a:bodyPr>
          <a:lstStyle/>
          <a:p>
            <a:r>
              <a:rPr lang="hu-HU" sz="2000" dirty="0" smtClean="0"/>
              <a:t>A passzív dohányzás káros hatásai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algn="just"/>
            <a:r>
              <a:rPr lang="hu-HU" dirty="0" smtClean="0"/>
              <a:t>A </a:t>
            </a:r>
            <a:r>
              <a:rPr lang="hu-HU" dirty="0"/>
              <a:t>dohányzással, dohányzóhelyek kijelölésével kapcsolatosan szigorodnak a törvények, ezzel párhuzamosan egyre kevesebb olyan nyilvános hely lesz a jövőben, ahol még dohányozni lehet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67828"/>
            <a:ext cx="2987824" cy="2771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56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Köszönöm a figyelmet!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461605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277</Words>
  <Application>Microsoft Office PowerPoint</Application>
  <PresentationFormat>Diavetítés a képernyőre (4:3 oldalarány)</PresentationFormat>
  <Paragraphs>27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A dohányzás megelőzése</vt:lpstr>
      <vt:lpstr>A passzív dohányzás káros hatásai</vt:lpstr>
      <vt:lpstr>A passzív dohányzás káros hatásai</vt:lpstr>
      <vt:lpstr>A passzív dohányzás káros hatásai</vt:lpstr>
      <vt:lpstr>A passzív dohányzás káros hatásai</vt:lpstr>
      <vt:lpstr>A passzív dohányzás káros hatásai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dohányzás megelőzése</dc:title>
  <dc:creator>HPPRO1-KOLI</dc:creator>
  <cp:lastModifiedBy>HPPRO1-KOLI</cp:lastModifiedBy>
  <cp:revision>6</cp:revision>
  <dcterms:created xsi:type="dcterms:W3CDTF">2015-06-08T17:41:54Z</dcterms:created>
  <dcterms:modified xsi:type="dcterms:W3CDTF">2015-06-08T18:26:33Z</dcterms:modified>
</cp:coreProperties>
</file>