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colors1.xml" ContentType="application/vnd.openxmlformats-officedocument.drawingml.diagramColors+xml"/>
  <Override PartName="/ppt/media/image8.jpg" ContentType="image/png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2" r:id="rId7"/>
    <p:sldId id="271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5" r:id="rId16"/>
    <p:sldId id="266" r:id="rId17"/>
    <p:sldId id="269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62C50-AB3E-4206-A952-0399FC43BEC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62179F4-6AA8-4E31-A9BB-857F2D4DADEF}">
      <dgm:prSet/>
      <dgm:spPr/>
      <dgm:t>
        <a:bodyPr/>
        <a:lstStyle/>
        <a:p>
          <a:r>
            <a:rPr lang="hu-HU" dirty="0"/>
            <a:t>Az előadást, Csere Martin, Erdei Krisztián és Rozgonyi Richárd László 10.C Környezetvédelmi </a:t>
          </a:r>
          <a:r>
            <a:rPr lang="hu-HU" dirty="0" err="1"/>
            <a:t>tagozatos</a:t>
          </a:r>
          <a:r>
            <a:rPr lang="hu-HU" dirty="0"/>
            <a:t> diákjai készítették.</a:t>
          </a:r>
        </a:p>
      </dgm:t>
    </dgm:pt>
    <dgm:pt modelId="{B0B51225-343A-4DA5-8C40-5F6FF29A1F7D}" type="parTrans" cxnId="{13B8E145-64FA-4B4E-8279-79ABA8599F63}">
      <dgm:prSet/>
      <dgm:spPr/>
      <dgm:t>
        <a:bodyPr/>
        <a:lstStyle/>
        <a:p>
          <a:endParaRPr lang="hu-HU"/>
        </a:p>
      </dgm:t>
    </dgm:pt>
    <dgm:pt modelId="{C63F4E41-6F59-4962-BFF5-ECAE6C1DF9AB}" type="sibTrans" cxnId="{13B8E145-64FA-4B4E-8279-79ABA8599F63}">
      <dgm:prSet/>
      <dgm:spPr/>
      <dgm:t>
        <a:bodyPr/>
        <a:lstStyle/>
        <a:p>
          <a:endParaRPr lang="hu-HU"/>
        </a:p>
      </dgm:t>
    </dgm:pt>
    <dgm:pt modelId="{FEE59EE4-03BC-470F-8753-AEA4DB823E21}" type="pres">
      <dgm:prSet presAssocID="{29162C50-AB3E-4206-A952-0399FC43BEC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82D10A1-13C1-4BCE-B056-C1EC78F86E45}" type="pres">
      <dgm:prSet presAssocID="{E62179F4-6AA8-4E31-A9BB-857F2D4DADEF}" presName="circle1" presStyleLbl="node1" presStyleIdx="0" presStyleCnt="1"/>
      <dgm:spPr/>
    </dgm:pt>
    <dgm:pt modelId="{55865E6D-48EB-48A7-BB1A-76ECBE789AA8}" type="pres">
      <dgm:prSet presAssocID="{E62179F4-6AA8-4E31-A9BB-857F2D4DADEF}" presName="space" presStyleCnt="0"/>
      <dgm:spPr/>
    </dgm:pt>
    <dgm:pt modelId="{C5EB4396-6A90-4A1A-84C3-A3FAEDCCA378}" type="pres">
      <dgm:prSet presAssocID="{E62179F4-6AA8-4E31-A9BB-857F2D4DADEF}" presName="rect1" presStyleLbl="alignAcc1" presStyleIdx="0" presStyleCnt="1"/>
      <dgm:spPr/>
      <dgm:t>
        <a:bodyPr/>
        <a:lstStyle/>
        <a:p>
          <a:endParaRPr lang="hu-HU"/>
        </a:p>
      </dgm:t>
    </dgm:pt>
    <dgm:pt modelId="{5A9E5ACE-BA53-48C0-BB7F-C7EBADA7983C}" type="pres">
      <dgm:prSet presAssocID="{E62179F4-6AA8-4E31-A9BB-857F2D4DADE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EFC6C32-F49B-4234-AECB-F6B5CD477CAC}" type="presOf" srcId="{29162C50-AB3E-4206-A952-0399FC43BEC0}" destId="{FEE59EE4-03BC-470F-8753-AEA4DB823E21}" srcOrd="0" destOrd="0" presId="urn:microsoft.com/office/officeart/2005/8/layout/target3"/>
    <dgm:cxn modelId="{AC9CE922-300A-4D90-87A1-CBF3F0023A12}" type="presOf" srcId="{E62179F4-6AA8-4E31-A9BB-857F2D4DADEF}" destId="{5A9E5ACE-BA53-48C0-BB7F-C7EBADA7983C}" srcOrd="1" destOrd="0" presId="urn:microsoft.com/office/officeart/2005/8/layout/target3"/>
    <dgm:cxn modelId="{1644C50A-8A22-4B18-BBA3-F616B5547D99}" type="presOf" srcId="{E62179F4-6AA8-4E31-A9BB-857F2D4DADEF}" destId="{C5EB4396-6A90-4A1A-84C3-A3FAEDCCA378}" srcOrd="0" destOrd="0" presId="urn:microsoft.com/office/officeart/2005/8/layout/target3"/>
    <dgm:cxn modelId="{13B8E145-64FA-4B4E-8279-79ABA8599F63}" srcId="{29162C50-AB3E-4206-A952-0399FC43BEC0}" destId="{E62179F4-6AA8-4E31-A9BB-857F2D4DADEF}" srcOrd="0" destOrd="0" parTransId="{B0B51225-343A-4DA5-8C40-5F6FF29A1F7D}" sibTransId="{C63F4E41-6F59-4962-BFF5-ECAE6C1DF9AB}"/>
    <dgm:cxn modelId="{D0CCFC8B-F1FB-4D8A-8468-DE324F9AF347}" type="presParOf" srcId="{FEE59EE4-03BC-470F-8753-AEA4DB823E21}" destId="{582D10A1-13C1-4BCE-B056-C1EC78F86E45}" srcOrd="0" destOrd="0" presId="urn:microsoft.com/office/officeart/2005/8/layout/target3"/>
    <dgm:cxn modelId="{ABE66ADC-D8AC-4502-A443-F42E7C808AC2}" type="presParOf" srcId="{FEE59EE4-03BC-470F-8753-AEA4DB823E21}" destId="{55865E6D-48EB-48A7-BB1A-76ECBE789AA8}" srcOrd="1" destOrd="0" presId="urn:microsoft.com/office/officeart/2005/8/layout/target3"/>
    <dgm:cxn modelId="{B0A7E939-A138-4FCB-8694-6E2854A77380}" type="presParOf" srcId="{FEE59EE4-03BC-470F-8753-AEA4DB823E21}" destId="{C5EB4396-6A90-4A1A-84C3-A3FAEDCCA378}" srcOrd="2" destOrd="0" presId="urn:microsoft.com/office/officeart/2005/8/layout/target3"/>
    <dgm:cxn modelId="{38DAD0CA-47C0-4016-B62A-04732F792C3A}" type="presParOf" srcId="{FEE59EE4-03BC-470F-8753-AEA4DB823E21}" destId="{5A9E5ACE-BA53-48C0-BB7F-C7EBADA7983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D10A1-13C1-4BCE-B056-C1EC78F86E45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B4396-6A90-4A1A-84C3-A3FAEDCCA378}">
      <dsp:nvSpPr>
        <dsp:cNvPr id="0" name=""/>
        <dsp:cNvSpPr/>
      </dsp:nvSpPr>
      <dsp:spPr>
        <a:xfrm>
          <a:off x="323165" y="0"/>
          <a:ext cx="7906435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Az előadást, Csere Martin, Erdei Krisztián és Rozgonyi Richárd László 10.C Környezetvédelmi </a:t>
          </a:r>
          <a:r>
            <a:rPr lang="hu-HU" sz="1800" kern="1200" dirty="0" err="1"/>
            <a:t>tagozatos</a:t>
          </a:r>
          <a:r>
            <a:rPr lang="hu-HU" sz="1800" kern="1200" dirty="0"/>
            <a:t> diákjai készítették.</a:t>
          </a:r>
        </a:p>
      </dsp:txBody>
      <dsp:txXfrm>
        <a:off x="323165" y="0"/>
        <a:ext cx="7906435" cy="64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371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10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32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9357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5547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36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034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216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03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641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031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47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87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888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506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264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4CF3C-DD42-4CF7-A401-9A5C8AA4266D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04EB3F-B041-4A8C-822F-7548932DA8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199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r="21112" b="2"/>
          <a:stretch/>
        </p:blipFill>
        <p:spPr>
          <a:xfrm>
            <a:off x="4555067" y="-1"/>
            <a:ext cx="792480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75790" y="1681738"/>
            <a:ext cx="5139266" cy="23690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4100" b="1" dirty="0">
                <a:latin typeface="Rockwell" panose="02060603020205020403" pitchFamily="18" charset="0"/>
              </a:rPr>
              <a:t> Marótzugi holtág és vizsgálatának bemutatása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hu-HU" sz="1600">
                <a:latin typeface="Bodoni MT" panose="02070603080606020203" pitchFamily="18" charset="0"/>
                <a:cs typeface="Aparajita" panose="020B0604020202020204" pitchFamily="34" charset="0"/>
              </a:rPr>
              <a:t>Csere Martin, Erdei Krisztián, Rozgonyi Richárd László</a:t>
            </a:r>
          </a:p>
          <a:p>
            <a:endParaRPr lang="hu-HU" sz="1600">
              <a:latin typeface="Berlin Sans FB Demi" panose="020E0802020502020306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351C3D3-035F-447D-9465-99F5DA2B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6963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8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Kép 37" descr="A képen fa, kültéri, növény, gumifa látható&#10;&#10;Automatikusan generált leírás">
            <a:extLst>
              <a:ext uri="{FF2B5EF4-FFF2-40B4-BE49-F238E27FC236}">
                <a16:creationId xmlns:a16="http://schemas.microsoft.com/office/drawing/2014/main" id="{C002D0CF-8A6B-4917-8B6C-68FC60283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972" r="-1" b="1102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358191C-50A7-424E-9678-0A5086E47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3629" y="1678665"/>
            <a:ext cx="5939370" cy="2372168"/>
          </a:xfrm>
        </p:spPr>
        <p:txBody>
          <a:bodyPr>
            <a:normAutofit/>
          </a:bodyPr>
          <a:lstStyle/>
          <a:p>
            <a:r>
              <a:rPr lang="hu-HU" dirty="0">
                <a:latin typeface="Burbank Big Cd Bk" pitchFamily="50" charset="-18"/>
              </a:rPr>
              <a:t>Gyakorlat elvégzése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8D6DC14-F5E5-4B66-AF70-FD179AF2A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Bodoni MT Black" panose="02070A03080606020203" pitchFamily="18" charset="0"/>
              </a:rPr>
              <a:t>A helyszínen történő mintavétel folyamata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0E55420-D698-4BB2-B67A-9AD7CB454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524" y="0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D139D9-C316-4BB2-9F10-B961F6D44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hu-HU" dirty="0"/>
              <a:t>Előkészület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2680F3-B8E5-4B9B-A7FD-C8C5C17BF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hu-HU" sz="2400" dirty="0"/>
              <a:t>Csónak készenlétbe helyezése, eszközünk összeszerelése.</a:t>
            </a:r>
          </a:p>
          <a:p>
            <a:endParaRPr lang="hu-HU" sz="2400" dirty="0"/>
          </a:p>
          <a:p>
            <a:r>
              <a:rPr lang="hu-HU" sz="2400" dirty="0"/>
              <a:t>Ezek után, a csónakot a vízre helyezzük. A csónakot, a part közelében tartani.</a:t>
            </a:r>
          </a:p>
        </p:txBody>
      </p:sp>
      <p:pic>
        <p:nvPicPr>
          <p:cNvPr id="5" name="Kép 4" descr="A képen természet látható&#10;&#10;Automatikusan generált leírás">
            <a:extLst>
              <a:ext uri="{FF2B5EF4-FFF2-40B4-BE49-F238E27FC236}">
                <a16:creationId xmlns:a16="http://schemas.microsoft.com/office/drawing/2014/main" id="{FF75F12D-3A2D-473C-8E03-56481D743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0" r="2627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C8376E3-35DD-4913-ADA2-36131844F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504" y="-1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7580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48DBD9-728C-4CE8-AF7A-F6D41746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hu-HU" dirty="0"/>
              <a:t>Elvégzés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ACBEBC-A07B-4178-98D7-A86F18C26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Két ember beszáll, a csónakba Az egyik emberünk a csónakot evezi, és a kötelet tartja. A másik emberünk, a mintavételt fogja végezni.</a:t>
            </a:r>
          </a:p>
          <a:p>
            <a:endParaRPr lang="hu-HU" sz="2400" dirty="0"/>
          </a:p>
          <a:p>
            <a:r>
              <a:rPr lang="hu-HU" sz="2400" dirty="0"/>
              <a:t>A mintavételt  fajta mintavevővel vettük.</a:t>
            </a:r>
          </a:p>
        </p:txBody>
      </p:sp>
      <p:pic>
        <p:nvPicPr>
          <p:cNvPr id="5" name="Kép 4" descr="A képen víz, kültéri, csónak, vízi jármű látható&#10;&#10;Automatikusan generált leírás">
            <a:extLst>
              <a:ext uri="{FF2B5EF4-FFF2-40B4-BE49-F238E27FC236}">
                <a16:creationId xmlns:a16="http://schemas.microsoft.com/office/drawing/2014/main" id="{3378F9C6-E234-4D47-9B77-68DF9AFF1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4" r="2611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AFCBBC7-CBCE-4701-8666-8AFE89815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504" y="-1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6091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C17AE4-D3EF-4401-AA72-B5F15F99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780" y="371072"/>
            <a:ext cx="6424440" cy="1320800"/>
          </a:xfrm>
        </p:spPr>
        <p:txBody>
          <a:bodyPr>
            <a:normAutofit/>
          </a:bodyPr>
          <a:lstStyle/>
          <a:p>
            <a:r>
              <a:rPr lang="hu-HU" dirty="0"/>
              <a:t>Az iszapmintavevő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EE805C3-DEC6-40BD-A791-35AE73DE3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/>
          <a:stretch/>
        </p:blipFill>
        <p:spPr>
          <a:xfrm>
            <a:off x="-4629" y="-9719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D9508A-26AD-47F8-80D4-BC2481F11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90"/>
            <a:ext cx="6424440" cy="413278"/>
          </a:xfrm>
        </p:spPr>
        <p:txBody>
          <a:bodyPr>
            <a:noAutofit/>
          </a:bodyPr>
          <a:lstStyle/>
          <a:p>
            <a:r>
              <a:rPr lang="hu-HU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 mintát "dugattyús" mintavevővel vettük!</a:t>
            </a:r>
            <a:endParaRPr lang="en-US" sz="24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4803FEE-A5C2-47B6-B904-3DF2E9680321}"/>
              </a:ext>
            </a:extLst>
          </p:cNvPr>
          <p:cNvSpPr txBox="1"/>
          <p:nvPr/>
        </p:nvSpPr>
        <p:spPr>
          <a:xfrm>
            <a:off x="3763962" y="4195002"/>
            <a:ext cx="4309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Historic" panose="020B0502040204020203" pitchFamily="34" charset="0"/>
              </a:rPr>
              <a:t>Felépítése: külső, rozsdamentes acél cső és benne egy szorosan illeszkedő dugattyú.</a:t>
            </a:r>
            <a:endParaRPr lang="hu-H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Összekötő: szögletes 7">
            <a:extLst>
              <a:ext uri="{FF2B5EF4-FFF2-40B4-BE49-F238E27FC236}">
                <a16:creationId xmlns:a16="http://schemas.microsoft.com/office/drawing/2014/main" id="{C15E3390-9A2C-4AAA-86EB-13A62F2D7042}"/>
              </a:ext>
            </a:extLst>
          </p:cNvPr>
          <p:cNvCxnSpPr>
            <a:cxnSpLocks/>
          </p:cNvCxnSpPr>
          <p:nvPr/>
        </p:nvCxnSpPr>
        <p:spPr>
          <a:xfrm>
            <a:off x="2159000" y="3251200"/>
            <a:ext cx="1604962" cy="14054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yíl: szalag, jobbra mutató 10">
            <a:extLst>
              <a:ext uri="{FF2B5EF4-FFF2-40B4-BE49-F238E27FC236}">
                <a16:creationId xmlns:a16="http://schemas.microsoft.com/office/drawing/2014/main" id="{78F2FDE1-44E8-4992-93A2-B005613B5F49}"/>
              </a:ext>
            </a:extLst>
          </p:cNvPr>
          <p:cNvSpPr/>
          <p:nvPr/>
        </p:nvSpPr>
        <p:spPr>
          <a:xfrm>
            <a:off x="2486507" y="371072"/>
            <a:ext cx="322411" cy="4132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8D3343F-113E-4770-81F4-71411169B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524" y="-16058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89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0BA2930-E8DA-4376-A2F5-96AFEF84C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 b="4237"/>
          <a:stretch/>
        </p:blipFill>
        <p:spPr>
          <a:xfrm rot="216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E2DEC84-6B29-4BBB-8A41-D83056B1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985" y="403359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/>
              <a:t>Az iszapmintavevő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E80375-5AC8-4023-B0B9-EEE78C6D8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07" y="1896932"/>
            <a:ext cx="8596668" cy="3880773"/>
          </a:xfrm>
        </p:spPr>
        <p:txBody>
          <a:bodyPr>
            <a:normAutofit/>
          </a:bodyPr>
          <a:lstStyle/>
          <a:p>
            <a:r>
              <a:rPr lang="hu-HU" sz="24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Az acél csőhöz hosszabbítható nyelet szerelünk, hogy elérjük az iszap felső rétegét. A dugattyú végéhez kötelet erősítünk.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Nyíl: szalag, jobbra mutató 39">
            <a:extLst>
              <a:ext uri="{FF2B5EF4-FFF2-40B4-BE49-F238E27FC236}">
                <a16:creationId xmlns:a16="http://schemas.microsoft.com/office/drawing/2014/main" id="{CCEFD8CF-D9F9-411B-AFD6-A13BE58D7FD2}"/>
              </a:ext>
            </a:extLst>
          </p:cNvPr>
          <p:cNvSpPr/>
          <p:nvPr/>
        </p:nvSpPr>
        <p:spPr>
          <a:xfrm>
            <a:off x="996374" y="403359"/>
            <a:ext cx="322411" cy="4132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8491B5B-1935-4C03-BA6E-AE664DD16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505" y="6083741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60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B45FE6-A6A0-400B-AA86-9B5F8F4D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u-HU"/>
              <a:t>Az iszapminta</a:t>
            </a:r>
          </a:p>
        </p:txBody>
      </p:sp>
      <p:sp>
        <p:nvSpPr>
          <p:cNvPr id="44" name="Content Placeholder 8">
            <a:extLst>
              <a:ext uri="{FF2B5EF4-FFF2-40B4-BE49-F238E27FC236}">
                <a16:creationId xmlns:a16="http://schemas.microsoft.com/office/drawing/2014/main" id="{816FA3B0-039A-4B88-876A-15ABB368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6" y="2160589"/>
            <a:ext cx="3637053" cy="3880773"/>
          </a:xfrm>
        </p:spPr>
        <p:txBody>
          <a:bodyPr>
            <a:normAutofit/>
          </a:bodyPr>
          <a:lstStyle/>
          <a:p>
            <a:r>
              <a:rPr lang="hu-HU" sz="2400" dirty="0"/>
              <a:t>Az iszapmintánkat, alufóliába becsavarjuk, úgy hogy az </a:t>
            </a:r>
            <a:r>
              <a:rPr lang="hu-HU" sz="2400" dirty="0" err="1"/>
              <a:t>iszapmintánt</a:t>
            </a:r>
            <a:r>
              <a:rPr lang="hu-HU" sz="2400" dirty="0"/>
              <a:t> ne sérüljön meg, vagy ne </a:t>
            </a:r>
            <a:r>
              <a:rPr lang="hu-HU" sz="2400" dirty="0" err="1"/>
              <a:t>törjön</a:t>
            </a:r>
            <a:r>
              <a:rPr lang="hu-HU" sz="2400" dirty="0"/>
              <a:t> el. </a:t>
            </a:r>
          </a:p>
          <a:p>
            <a:endParaRPr lang="hu-HU" sz="2400" dirty="0"/>
          </a:p>
          <a:p>
            <a:endParaRPr lang="en-US" dirty="0"/>
          </a:p>
        </p:txBody>
      </p:sp>
      <p:pic>
        <p:nvPicPr>
          <p:cNvPr id="5" name="Tartalom helye 4" descr="A képen személy, kültéri látható&#10;&#10;Automatikusan generált leírás">
            <a:extLst>
              <a:ext uri="{FF2B5EF4-FFF2-40B4-BE49-F238E27FC236}">
                <a16:creationId xmlns:a16="http://schemas.microsoft.com/office/drawing/2014/main" id="{24811030-B217-4A67-9610-E77D18651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r="13526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7337B3C-8682-48A7-A802-48B7EF14C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524" y="-5316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18448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B429C7-16F3-4258-9717-2414FF992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0395" y="349719"/>
            <a:ext cx="7320281" cy="3880773"/>
          </a:xfrm>
        </p:spPr>
        <p:txBody>
          <a:bodyPr>
            <a:normAutofit/>
          </a:bodyPr>
          <a:lstStyle/>
          <a:p>
            <a:r>
              <a:rPr lang="hu-HU" sz="2400" dirty="0"/>
              <a:t>A gyakorlat elvégzése után, letisztítjuk az iszapmintavevőnket, és a csónakunkat. Az iszapmintavevőt szétszereljük.</a:t>
            </a:r>
          </a:p>
        </p:txBody>
      </p:sp>
      <p:pic>
        <p:nvPicPr>
          <p:cNvPr id="5" name="Kép 4" descr="A képen víz, fa, kültéri, természet látható&#10;&#10;Automatikusan generált leírás">
            <a:extLst>
              <a:ext uri="{FF2B5EF4-FFF2-40B4-BE49-F238E27FC236}">
                <a16:creationId xmlns:a16="http://schemas.microsoft.com/office/drawing/2014/main" id="{09137409-7799-4997-A666-C82F865F6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5" y="2360644"/>
            <a:ext cx="6156130" cy="3462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Kép 6" descr="A képen fű, fa, kültéri, személy látható&#10;&#10;Automatikusan generált leírás">
            <a:extLst>
              <a:ext uri="{FF2B5EF4-FFF2-40B4-BE49-F238E27FC236}">
                <a16:creationId xmlns:a16="http://schemas.microsoft.com/office/drawing/2014/main" id="{FA9DECA3-1DE9-4F61-AE46-D6EC33990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9" y="0"/>
            <a:ext cx="8229600" cy="685800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E187C65C-99C5-45CF-96D4-6FBB0AAD1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0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267A68DE-643F-40A4-BB88-3F6FF9C732CE}"/>
              </a:ext>
            </a:extLst>
          </p:cNvPr>
          <p:cNvSpPr txBox="1"/>
          <p:nvPr/>
        </p:nvSpPr>
        <p:spPr>
          <a:xfrm>
            <a:off x="1303866" y="1761067"/>
            <a:ext cx="881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Köszönjük, a figyelmet!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CB82C64-0992-4B46-AAFE-9AD1FD3C64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590535"/>
              </p:ext>
            </p:extLst>
          </p:nvPr>
        </p:nvGraphicFramePr>
        <p:xfrm>
          <a:off x="592666" y="2878668"/>
          <a:ext cx="8229601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Kép 10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732A4746-ACE7-4ED2-B34D-DC92841064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13" y="6206067"/>
            <a:ext cx="409454" cy="499533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A9578173-E2F1-4557-B65A-57C64A6DD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3524" y="-5010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1160" y="604921"/>
            <a:ext cx="8596668" cy="1320800"/>
          </a:xfrm>
        </p:spPr>
        <p:txBody>
          <a:bodyPr/>
          <a:lstStyle/>
          <a:p>
            <a:r>
              <a:rPr lang="hu-HU" dirty="0">
                <a:latin typeface="Bodoni MT Black" panose="02070A03080606020203" pitchFamily="18" charset="0"/>
              </a:rPr>
              <a:t>A holtág kialakulása és jellemzői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1160" y="1265321"/>
            <a:ext cx="7469464" cy="5057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Kialakulása: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  <a:latin typeface="Bodoni MT Black" panose="02070A03080606020203" pitchFamily="18" charset="0"/>
              </a:rPr>
              <a:t>Tisza szabályozása.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tx1"/>
                </a:solidFill>
                <a:latin typeface="Bodoni MT Black" panose="02070A03080606020203" pitchFamily="18" charset="0"/>
              </a:rPr>
              <a:t>isza</a:t>
            </a: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  <a:latin typeface="Bodoni MT Black" panose="02070A03080606020203" pitchFamily="18" charset="0"/>
              </a:rPr>
              <a:t>1860-ban a Tisza bal oldali hullámterének a 43.átmetszésével alakult ki.</a:t>
            </a: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0" y="2295360"/>
            <a:ext cx="5903493" cy="2894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E0AB0795-2165-41CE-890F-5F33BCD7D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524" y="0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0579" y="400049"/>
            <a:ext cx="8596668" cy="1320800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u-HU" sz="3200" dirty="0">
                <a:latin typeface="Bodoni MT Black" panose="02070A03080606020203" pitchFamily="18" charset="0"/>
              </a:rPr>
              <a:t>Elhelyezkedése</a:t>
            </a:r>
            <a:r>
              <a:rPr lang="hu-HU" sz="2000" dirty="0">
                <a:latin typeface="Bodoni MT Black" panose="02070A03080606020203" pitchFamily="18" charset="0"/>
              </a:rPr>
              <a:t/>
            </a:r>
            <a:br>
              <a:rPr lang="hu-HU" sz="2000" dirty="0">
                <a:latin typeface="Bodoni MT Black" panose="02070A03080606020203" pitchFamily="18" charset="0"/>
              </a:rPr>
            </a:br>
            <a:r>
              <a:rPr lang="hu-HU" sz="2000" dirty="0">
                <a:latin typeface="Bodoni MT Black" panose="02070A03080606020203" pitchFamily="18" charset="0"/>
              </a:rPr>
              <a:t/>
            </a:r>
            <a:br>
              <a:rPr lang="hu-HU" sz="2000" dirty="0">
                <a:latin typeface="Bodoni MT Black" panose="02070A03080606020203" pitchFamily="18" charset="0"/>
              </a:rPr>
            </a:br>
            <a:r>
              <a:rPr lang="hu-HU" sz="2000" dirty="0">
                <a:latin typeface="Bodoni MT Black" panose="02070A03080606020203" pitchFamily="18" charset="0"/>
              </a:rPr>
              <a:t/>
            </a:r>
            <a:br>
              <a:rPr lang="hu-HU" sz="2000" dirty="0">
                <a:latin typeface="Bodoni MT Black" panose="02070A03080606020203" pitchFamily="18" charset="0"/>
              </a:rPr>
            </a:br>
            <a:endParaRPr lang="hu-HU" sz="2000" dirty="0">
              <a:latin typeface="Bodoni MT Black" panose="02070A03080606020203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525654" y="1060449"/>
            <a:ext cx="3224401" cy="3880773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Bodoni MT Black" panose="02070A03080606020203" pitchFamily="18" charset="0"/>
                <a:cs typeface="Calibri" panose="020F0502020204030204" pitchFamily="34" charset="0"/>
              </a:rPr>
              <a:t>Gávavencsellő külterületén található.</a:t>
            </a:r>
          </a:p>
          <a:p>
            <a:r>
              <a:rPr lang="hu-HU" sz="2400" dirty="0">
                <a:latin typeface="Bodoni MT Black" panose="02070A03080606020203" pitchFamily="18" charset="0"/>
                <a:cs typeface="Calibri" panose="020F0502020204030204" pitchFamily="34" charset="0"/>
              </a:rPr>
              <a:t>Szélessége:60m.</a:t>
            </a:r>
          </a:p>
          <a:p>
            <a:r>
              <a:rPr lang="hu-HU" sz="2400" dirty="0">
                <a:latin typeface="Bodoni MT Black" panose="02070A03080606020203" pitchFamily="18" charset="0"/>
                <a:cs typeface="Calibri" panose="020F0502020204030204" pitchFamily="34" charset="0"/>
              </a:rPr>
              <a:t>Hossza:1,8km.</a:t>
            </a:r>
          </a:p>
          <a:p>
            <a:r>
              <a:rPr lang="hu-HU" sz="2400" dirty="0">
                <a:latin typeface="Bodoni MT Black" panose="02070A03080606020203" pitchFamily="18" charset="0"/>
                <a:cs typeface="Calibri" panose="020F0502020204030204" pitchFamily="34" charset="0"/>
              </a:rPr>
              <a:t>14,2ha víztérfogat.</a:t>
            </a:r>
          </a:p>
          <a:p>
            <a:endParaRPr lang="hu-HU" dirty="0">
              <a:latin typeface="Bodoni MT Black" panose="02070A03080606020203" pitchFamily="18" charset="0"/>
              <a:cs typeface="Calibri" panose="020F0502020204030204" pitchFamily="34" charset="0"/>
            </a:endParaRPr>
          </a:p>
          <a:p>
            <a:endParaRPr lang="hu-HU" dirty="0">
              <a:latin typeface="Bodoni MT Black" panose="02070A030806060202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" r="3" b="3614"/>
          <a:stretch/>
        </p:blipFill>
        <p:spPr>
          <a:xfrm>
            <a:off x="601134" y="1447800"/>
            <a:ext cx="6297643" cy="4508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957A387-505E-45D8-BFFE-6BD7793A3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524" y="0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4044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56463" y="609600"/>
            <a:ext cx="5217538" cy="1320800"/>
          </a:xfrm>
        </p:spPr>
        <p:txBody>
          <a:bodyPr>
            <a:normAutofit/>
          </a:bodyPr>
          <a:lstStyle/>
          <a:p>
            <a:r>
              <a:rPr lang="hu-HU" dirty="0">
                <a:latin typeface="Bodoni MT Black" panose="02070A03080606020203" pitchFamily="18" charset="0"/>
              </a:rPr>
              <a:t>Állatvilága és növényvilág:</a:t>
            </a:r>
          </a:p>
        </p:txBody>
      </p:sp>
      <p:pic>
        <p:nvPicPr>
          <p:cNvPr id="15" name="Kép 14" descr="A képen kültéri, hal látható&#10;&#10;Automatikusan generált leírás">
            <a:extLst>
              <a:ext uri="{FF2B5EF4-FFF2-40B4-BE49-F238E27FC236}">
                <a16:creationId xmlns:a16="http://schemas.microsoft.com/office/drawing/2014/main" id="{97A90D25-D71A-402F-AFAC-A06F7D6615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3" r="-6" b="4311"/>
          <a:stretch/>
        </p:blipFill>
        <p:spPr>
          <a:xfrm rot="21600000">
            <a:off x="98785" y="190500"/>
            <a:ext cx="3866021" cy="2552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" name="Isosceles Triangle 8">
            <a:extLst>
              <a:ext uri="{FF2B5EF4-FFF2-40B4-BE49-F238E27FC236}">
                <a16:creationId xmlns:a16="http://schemas.microsoft.com/office/drawing/2014/main" id="{91EE04D8-1EBF-4F20-A14B-783891713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40859" y="2072814"/>
            <a:ext cx="559196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Állatvilág:</a:t>
            </a:r>
          </a:p>
          <a:p>
            <a:pPr marL="0" indent="0">
              <a:buNone/>
            </a:pPr>
            <a:r>
              <a:rPr lang="hu-HU" dirty="0"/>
              <a:t>európai hód, tőkés réce, nyári lúd, nagy kócsag, jégmadár, fekete gólya, pézsmapocok, </a:t>
            </a:r>
            <a:r>
              <a:rPr lang="hu-HU" dirty="0" err="1"/>
              <a:t>vizipatkány</a:t>
            </a:r>
            <a:r>
              <a:rPr lang="hu-HU" dirty="0"/>
              <a:t>.</a:t>
            </a:r>
          </a:p>
          <a:p>
            <a:r>
              <a:rPr lang="hu-HU" dirty="0"/>
              <a:t>Halállomány: Ponty, ezüstkárász, aranykárász, szivárványos ökle, veresszárnyú keszeg, karikakeszeg, szélhajtó küsz, compó, csuka, </a:t>
            </a:r>
            <a:r>
              <a:rPr lang="hu-HU" dirty="0" err="1"/>
              <a:t>amúr</a:t>
            </a:r>
            <a:r>
              <a:rPr lang="hu-HU" dirty="0"/>
              <a:t>, harcsa, </a:t>
            </a:r>
          </a:p>
          <a:p>
            <a:pPr marL="0" indent="0">
              <a:buNone/>
            </a:pPr>
            <a:r>
              <a:rPr lang="hu-HU" sz="2400" b="1" dirty="0"/>
              <a:t>Növényvilág:</a:t>
            </a:r>
          </a:p>
          <a:p>
            <a:pPr marL="0" indent="0">
              <a:buNone/>
            </a:pPr>
            <a:r>
              <a:rPr lang="hu-HU" dirty="0"/>
              <a:t>Gyalogakác(</a:t>
            </a:r>
            <a:r>
              <a:rPr lang="hu-HU" dirty="0" err="1"/>
              <a:t>invazív</a:t>
            </a:r>
            <a:r>
              <a:rPr lang="hu-HU" dirty="0"/>
              <a:t> faj), páfrány félék, sulyom, rucaöröm, </a:t>
            </a:r>
            <a:r>
              <a:rPr lang="hu-HU" dirty="0" err="1"/>
              <a:t>tündérózsa</a:t>
            </a:r>
            <a:r>
              <a:rPr lang="hu-HU" dirty="0"/>
              <a:t>, vízitök, nyílfű, gyékény, nád, parti füzesek, </a:t>
            </a:r>
            <a:r>
              <a:rPr lang="hu-HU" dirty="0" err="1"/>
              <a:t>nyárasok</a:t>
            </a:r>
            <a:r>
              <a:rPr lang="hu-HU" dirty="0"/>
              <a:t>, tavi káka, tavaszi tőzike</a:t>
            </a:r>
          </a:p>
          <a:p>
            <a:endParaRPr lang="hu-HU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9330C4-57C6-48F3-8592-50FCF9132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Kép 11" descr="A képen kültéri, talaj látható&#10;&#10;Automatikusan generált leírás">
            <a:extLst>
              <a:ext uri="{FF2B5EF4-FFF2-40B4-BE49-F238E27FC236}">
                <a16:creationId xmlns:a16="http://schemas.microsoft.com/office/drawing/2014/main" id="{F3CAD2E9-F6A1-4727-B478-EF46C0D14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r="10189" b="-3"/>
          <a:stretch/>
        </p:blipFill>
        <p:spPr>
          <a:xfrm>
            <a:off x="476655" y="3068551"/>
            <a:ext cx="3808941" cy="3789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870E75E-9AE9-4008-848D-F814E3AC0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524" y="0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2" name="Rectangle 5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3" name="Rectangle 6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A81030C-D167-4BB1-96B1-F8B86C5EF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76" y="471962"/>
            <a:ext cx="9516600" cy="5905978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A5FB1C96-2C67-46EC-AC6E-B7E400EB1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713" y="-8467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3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21">
            <a:extLst>
              <a:ext uri="{FF2B5EF4-FFF2-40B4-BE49-F238E27FC236}">
                <a16:creationId xmlns:a16="http://schemas.microsoft.com/office/drawing/2014/main" id="{542A1125-BEEF-4B06-B7A6-5C89AFBF80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341AF29A-C02E-4F6E-AE31-4D61F939D5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803267-175B-4586-A120-09F386B975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8DC892B-3C42-4985-A8E7-63874760B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2" y="698074"/>
            <a:ext cx="11074696" cy="5537349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FD4D2592-DF63-4F5F-9062-1E5F475FA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524" y="-8467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 descr="A képen fű, kültéri, fa, víz látható&#10;&#10;Automatikusan generált leírás">
            <a:extLst>
              <a:ext uri="{FF2B5EF4-FFF2-40B4-BE49-F238E27FC236}">
                <a16:creationId xmlns:a16="http://schemas.microsoft.com/office/drawing/2014/main" id="{B99AF91F-8C0A-41E3-8EE4-CB39B08BA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5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CC5EC46-C094-4999-A4D8-E5611347EDDA}"/>
              </a:ext>
            </a:extLst>
          </p:cNvPr>
          <p:cNvSpPr txBox="1"/>
          <p:nvPr/>
        </p:nvSpPr>
        <p:spPr>
          <a:xfrm>
            <a:off x="677333" y="609600"/>
            <a:ext cx="3851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ELŐZŐ DIÁBÓL LEVONHATÓ KÖVETKEZTETÉSEK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16C7E7FA-4437-42A0-86E5-9CE23269A1AA}"/>
              </a:ext>
            </a:extLst>
          </p:cNvPr>
          <p:cNvSpPr txBox="1"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holtág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vizkészlete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extrém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módon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érzékeny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szárazságra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.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  <a:latin typeface="Bodoni MT Black" panose="02070A03080606020203" pitchFamily="18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odoni MT Black" panose="02070A03080606020203" pitchFamily="18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Ez 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eg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yre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gyakoribb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gyorsitja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az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eutrofizációs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folyamatot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.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B7947C2-0E5D-4A48-BDC4-7B257F2AE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524" y="-8467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6897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Kép 4" descr="A képen fa, kültéri, növény, erdő látható&#10;&#10;Automatikusan generált leírá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1" r="-3" b="5944"/>
          <a:stretch/>
        </p:blipFill>
        <p:spPr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" name="Kép 3" descr="A képen fű, fa, kültéri, mező látható&#10;&#10;Automatikusan generált leírá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403"/>
          <a:stretch/>
        </p:blipFill>
        <p:spPr>
          <a:xfrm>
            <a:off x="4041994" y="-4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1176489"/>
            <a:ext cx="3749061" cy="1508469"/>
          </a:xfrm>
        </p:spPr>
        <p:txBody>
          <a:bodyPr anchor="ctr">
            <a:normAutofit/>
          </a:bodyPr>
          <a:lstStyle/>
          <a:p>
            <a:r>
              <a:rPr lang="hu-HU" sz="3200">
                <a:latin typeface="Bodoni MT Black" panose="02070A03080606020203" pitchFamily="18" charset="0"/>
              </a:rPr>
              <a:t>Vízállása</a:t>
            </a:r>
          </a:p>
        </p:txBody>
      </p:sp>
      <p:sp>
        <p:nvSpPr>
          <p:cNvPr id="15" name="Isosceles Triangle 11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795618"/>
            <a:ext cx="3749061" cy="3005289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Bodoni MT Black" panose="02070A03080606020203" pitchFamily="18" charset="0"/>
              </a:rPr>
              <a:t>Apadása: Gyakori</a:t>
            </a:r>
          </a:p>
          <a:p>
            <a:endParaRPr lang="hu-HU" sz="2400" dirty="0">
              <a:latin typeface="Bodoni MT Black" panose="02070A03080606020203" pitchFamily="18" charset="0"/>
            </a:endParaRPr>
          </a:p>
          <a:p>
            <a:r>
              <a:rPr lang="hu-HU" sz="2400" dirty="0">
                <a:latin typeface="Bodoni MT Black" panose="02070A03080606020203" pitchFamily="18" charset="0"/>
              </a:rPr>
              <a:t>Áradása: Tisza áradásánál elég magas.</a:t>
            </a:r>
          </a:p>
          <a:p>
            <a:endParaRPr lang="hu-HU" sz="1600" dirty="0">
              <a:latin typeface="Bodoni MT Black" panose="02070A03080606020203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39FB94C-7D44-4C99-9F07-1A71A8E9A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849" y="0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BBB526-42E3-1045-9716-17CE0012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 Iszapminta vétel bemutatása és folyamata következik a marótzugi holtágon:</a:t>
            </a:r>
            <a:br>
              <a:rPr lang="hu-HU"/>
            </a:br>
            <a:endParaRPr lang="hu-HU"/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108D9796-E934-2043-8F36-1A953F77C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7" y="1738206"/>
            <a:ext cx="8049255" cy="4882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0C80583-18CF-47B8-A304-9FE0C0B37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524" y="0"/>
            <a:ext cx="17984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20924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04CA811F8FC4DAB141C522046432D" ma:contentTypeVersion="8" ma:contentTypeDescription="Create a new document." ma:contentTypeScope="" ma:versionID="11769d6082960dbef4a62323beb40986">
  <xsd:schema xmlns:xsd="http://www.w3.org/2001/XMLSchema" xmlns:xs="http://www.w3.org/2001/XMLSchema" xmlns:p="http://schemas.microsoft.com/office/2006/metadata/properties" xmlns:ns2="3b5e359d-329f-4c5f-a31f-0f6b81fb7e9f" targetNamespace="http://schemas.microsoft.com/office/2006/metadata/properties" ma:root="true" ma:fieldsID="fd9f3fb7e897e5dedcf4243d54446729" ns2:_="">
    <xsd:import namespace="3b5e359d-329f-4c5f-a31f-0f6b81fb7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e359d-329f-4c5f-a31f-0f6b81fb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364ED4-828A-465F-9E13-2900A1718C59}"/>
</file>

<file path=customXml/itemProps2.xml><?xml version="1.0" encoding="utf-8"?>
<ds:datastoreItem xmlns:ds="http://schemas.openxmlformats.org/officeDocument/2006/customXml" ds:itemID="{CE4BE4BD-DB8A-41CA-8912-05BDD0ECF447}"/>
</file>

<file path=customXml/itemProps3.xml><?xml version="1.0" encoding="utf-8"?>
<ds:datastoreItem xmlns:ds="http://schemas.openxmlformats.org/officeDocument/2006/customXml" ds:itemID="{EDE59D1B-61A5-40C0-BAA4-8BCD5D62F7D7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357</Words>
  <Application>Microsoft Office PowerPoint</Application>
  <PresentationFormat>Szélesvásznú</PresentationFormat>
  <Paragraphs>71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9" baseType="lpstr">
      <vt:lpstr>Aparajita</vt:lpstr>
      <vt:lpstr>Arial</vt:lpstr>
      <vt:lpstr>Berlin Sans FB Demi</vt:lpstr>
      <vt:lpstr>Bodoni MT</vt:lpstr>
      <vt:lpstr>Bodoni MT Black</vt:lpstr>
      <vt:lpstr>Burbank Big Cd Bk</vt:lpstr>
      <vt:lpstr>Calibri</vt:lpstr>
      <vt:lpstr>Rockwell</vt:lpstr>
      <vt:lpstr>Segoe UI Historic</vt:lpstr>
      <vt:lpstr>Trebuchet MS</vt:lpstr>
      <vt:lpstr>Wingdings 3</vt:lpstr>
      <vt:lpstr>Fazetta</vt:lpstr>
      <vt:lpstr> Marótzugi holtág és vizsgálatának bemutatása </vt:lpstr>
      <vt:lpstr>A holtág kialakulása és jellemzői</vt:lpstr>
      <vt:lpstr>Elhelyezkedése   </vt:lpstr>
      <vt:lpstr>Állatvilága és növényvilág:</vt:lpstr>
      <vt:lpstr>PowerPoint-bemutató</vt:lpstr>
      <vt:lpstr>PowerPoint-bemutató</vt:lpstr>
      <vt:lpstr>PowerPoint-bemutató</vt:lpstr>
      <vt:lpstr>Vízállása</vt:lpstr>
      <vt:lpstr> Iszapminta vétel bemutatása és folyamata következik a marótzugi holtágon: </vt:lpstr>
      <vt:lpstr>Gyakorlat elvégzése</vt:lpstr>
      <vt:lpstr>Előkészület</vt:lpstr>
      <vt:lpstr>Elvégzés</vt:lpstr>
      <vt:lpstr>Az iszapmintavevő</vt:lpstr>
      <vt:lpstr>Az iszapmintavevő</vt:lpstr>
      <vt:lpstr>Az iszapminta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Marótzugi Tisza holtág bemutatása</dc:title>
  <dc:creator>Admin</dc:creator>
  <cp:lastModifiedBy>Windows-felhasználó</cp:lastModifiedBy>
  <cp:revision>20</cp:revision>
  <dcterms:created xsi:type="dcterms:W3CDTF">2021-12-07T11:01:11Z</dcterms:created>
  <dcterms:modified xsi:type="dcterms:W3CDTF">2021-12-14T09:34:41Z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0x01010030E04CA811F8FC4DAB141C522046432D</vt:lpwstr>
  </property>
</Properties>
</file>