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FG\Desktop\Iszap_nedvess&#233;gtartalom_9E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Marótzugi</a:t>
            </a:r>
            <a:r>
              <a:rPr lang="hu-HU" baseline="0"/>
              <a:t> Holt-Tisza iszapjának nedvességtartalma</a:t>
            </a:r>
            <a:endParaRPr lang="hu-H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929574499971722E-2"/>
          <c:y val="0.24039412869762944"/>
          <c:w val="0.8812056970142903"/>
          <c:h val="0.69664071458073207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Nedvességtartalom!$G$1</c:f>
              <c:strCache>
                <c:ptCount val="1"/>
                <c:pt idx="0">
                  <c:v>I%</c:v>
                </c:pt>
              </c:strCache>
            </c:strRef>
          </c:tx>
          <c:invertIfNegative val="0"/>
          <c:val>
            <c:numRef>
              <c:f>Nedvességtartalom!$G$2:$G$31</c:f>
              <c:numCache>
                <c:formatCode>General</c:formatCode>
                <c:ptCount val="30"/>
                <c:pt idx="0">
                  <c:v>62.971405375445968</c:v>
                </c:pt>
                <c:pt idx="1">
                  <c:v>61.504714780852744</c:v>
                </c:pt>
                <c:pt idx="2">
                  <c:v>62.028834005174183</c:v>
                </c:pt>
                <c:pt idx="3">
                  <c:v>59.790507757465193</c:v>
                </c:pt>
                <c:pt idx="4">
                  <c:v>59.411041972177067</c:v>
                </c:pt>
                <c:pt idx="5">
                  <c:v>56.774454905339141</c:v>
                </c:pt>
                <c:pt idx="6">
                  <c:v>53.669434411885156</c:v>
                </c:pt>
                <c:pt idx="7">
                  <c:v>53.677583826869139</c:v>
                </c:pt>
                <c:pt idx="8">
                  <c:v>58.991171973675449</c:v>
                </c:pt>
                <c:pt idx="9">
                  <c:v>55.60167915901728</c:v>
                </c:pt>
                <c:pt idx="10">
                  <c:v>55.665936726664192</c:v>
                </c:pt>
                <c:pt idx="11">
                  <c:v>55.770292007655328</c:v>
                </c:pt>
                <c:pt idx="12">
                  <c:v>54.707506388342722</c:v>
                </c:pt>
                <c:pt idx="13">
                  <c:v>59.199755916837368</c:v>
                </c:pt>
                <c:pt idx="14">
                  <c:v>48.879455646419864</c:v>
                </c:pt>
                <c:pt idx="15">
                  <c:v>46.794449084861036</c:v>
                </c:pt>
                <c:pt idx="16">
                  <c:v>51.633759072037542</c:v>
                </c:pt>
                <c:pt idx="17">
                  <c:v>52.702451790877177</c:v>
                </c:pt>
                <c:pt idx="18">
                  <c:v>54.437979489368395</c:v>
                </c:pt>
                <c:pt idx="19">
                  <c:v>50.684545779712465</c:v>
                </c:pt>
                <c:pt idx="20">
                  <c:v>49.618193707122991</c:v>
                </c:pt>
                <c:pt idx="21">
                  <c:v>45.98640870296687</c:v>
                </c:pt>
                <c:pt idx="22">
                  <c:v>44.475047378395473</c:v>
                </c:pt>
                <c:pt idx="23">
                  <c:v>39.654327463986711</c:v>
                </c:pt>
                <c:pt idx="24">
                  <c:v>54.411063423938991</c:v>
                </c:pt>
                <c:pt idx="25">
                  <c:v>51.483502583932641</c:v>
                </c:pt>
                <c:pt idx="26">
                  <c:v>44.480967607587473</c:v>
                </c:pt>
                <c:pt idx="27">
                  <c:v>69.425279767603044</c:v>
                </c:pt>
                <c:pt idx="28">
                  <c:v>49.484527158623656</c:v>
                </c:pt>
                <c:pt idx="29">
                  <c:v>46.744404256854828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4B-4C25-A277-A98FEE95B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45536"/>
        <c:axId val="117751808"/>
      </c:barChart>
      <c:catAx>
        <c:axId val="11774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/>
                  <a:t>Minta</a:t>
                </a:r>
                <a:r>
                  <a:rPr lang="hu-HU" sz="1400" baseline="0"/>
                  <a:t> sorszáma</a:t>
                </a:r>
                <a:endParaRPr lang="en-US" sz="1400" baseline="0"/>
              </a:p>
            </c:rich>
          </c:tx>
          <c:layout/>
          <c:overlay val="0"/>
        </c:title>
        <c:majorTickMark val="out"/>
        <c:minorTickMark val="none"/>
        <c:tickLblPos val="nextTo"/>
        <c:crossAx val="117751808"/>
        <c:crosses val="autoZero"/>
        <c:auto val="1"/>
        <c:lblAlgn val="ctr"/>
        <c:lblOffset val="100"/>
        <c:noMultiLvlLbl val="0"/>
      </c:catAx>
      <c:valAx>
        <c:axId val="117751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 sz="1400" baseline="0"/>
                  <a:t>Nedvességtartalom</a:t>
                </a:r>
                <a:r>
                  <a:rPr lang="hu-HU" baseline="0"/>
                  <a:t> </a:t>
                </a:r>
                <a:r>
                  <a:rPr lang="hu-HU" sz="1400" baseline="0"/>
                  <a:t>%</a:t>
                </a:r>
              </a:p>
            </c:rich>
          </c:tx>
          <c:layout>
            <c:manualLayout>
              <c:xMode val="edge"/>
              <c:yMode val="edge"/>
              <c:x val="1.6384323771439113E-2"/>
              <c:y val="0.400315023989491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7745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FA9A9-DD05-4F7E-8351-6D07388469A8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EFB93-ACC6-4F21-9B35-F30F231094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73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EFB93-ACC6-4F21-9B35-F30F2310942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0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85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72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8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43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50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052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00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869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27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74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65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A9747-0420-4FCB-B5E5-0F56937C16FF}" type="datetimeFigureOut">
              <a:rPr lang="hu-HU" smtClean="0"/>
              <a:t>2021.12.13.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1E5B-CB28-4A11-8BD2-2C65F74178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2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Marótzugi</a:t>
            </a:r>
            <a:r>
              <a:rPr lang="hu-HU" dirty="0" smtClean="0"/>
              <a:t> Holt Tisza iszapjából vett fúrómag minta nedvességtartalma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Mitró</a:t>
            </a:r>
            <a:r>
              <a:rPr lang="hu-HU" dirty="0" smtClean="0"/>
              <a:t> Marcell</a:t>
            </a:r>
          </a:p>
          <a:p>
            <a:r>
              <a:rPr lang="hu-HU" dirty="0" smtClean="0"/>
              <a:t>Dóka Benedek</a:t>
            </a:r>
          </a:p>
          <a:p>
            <a:r>
              <a:rPr lang="hu-HU" dirty="0" smtClean="0"/>
              <a:t>Mikula Bence</a:t>
            </a:r>
            <a:endParaRPr lang="hu-HU" dirty="0"/>
          </a:p>
        </p:txBody>
      </p:sp>
      <p:sp>
        <p:nvSpPr>
          <p:cNvPr id="4" name="AutoShape 2" descr="NTP logók - Emberi Erőforrás Támogatáskezelő"/>
          <p:cNvSpPr>
            <a:spLocks noChangeAspect="1" noChangeArrowheads="1"/>
          </p:cNvSpPr>
          <p:nvPr/>
        </p:nvSpPr>
        <p:spPr bwMode="auto">
          <a:xfrm>
            <a:off x="155575" y="-669925"/>
            <a:ext cx="32575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17" y="34925"/>
            <a:ext cx="450532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Mintavétel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999343"/>
            <a:ext cx="7992888" cy="258178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Dugattyús mintavevő (</a:t>
            </a:r>
            <a:r>
              <a:rPr lang="hu-HU" dirty="0" err="1" smtClean="0"/>
              <a:t>piston</a:t>
            </a:r>
            <a:r>
              <a:rPr lang="hu-HU" dirty="0" smtClean="0"/>
              <a:t> </a:t>
            </a:r>
            <a:r>
              <a:rPr lang="hu-HU" dirty="0" err="1" smtClean="0"/>
              <a:t>sampler</a:t>
            </a:r>
            <a:r>
              <a:rPr lang="hu-HU" dirty="0" smtClean="0"/>
              <a:t>) segítségével vett, kb. 75 cm hosszú iszap fúrómagot dolgoztunk fel.</a:t>
            </a:r>
          </a:p>
          <a:p>
            <a:r>
              <a:rPr lang="hu-HU" dirty="0" smtClean="0"/>
              <a:t>A fúrómag a </a:t>
            </a:r>
            <a:r>
              <a:rPr lang="hu-HU" dirty="0" err="1" smtClean="0"/>
              <a:t>Marótzugi</a:t>
            </a:r>
            <a:r>
              <a:rPr lang="hu-HU" dirty="0" smtClean="0"/>
              <a:t> Holt Tiszából származott.</a:t>
            </a:r>
            <a:endParaRPr lang="hu-HU" dirty="0"/>
          </a:p>
        </p:txBody>
      </p:sp>
      <p:pic>
        <p:nvPicPr>
          <p:cNvPr id="5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17" y="34925"/>
            <a:ext cx="450532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ston Sampler (Surface Type) | Soil Sampl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58" y="4005064"/>
            <a:ext cx="5069134" cy="259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7044274" cy="396240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hu-HU" dirty="0" smtClean="0"/>
              <a:t>Minta feldolgozása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7192" y="2243883"/>
            <a:ext cx="4186808" cy="295232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Kb. 2-3 cm vastag szeletekre vágtuk, így </a:t>
            </a:r>
            <a:br>
              <a:rPr lang="hu-HU" dirty="0" smtClean="0"/>
            </a:br>
            <a:r>
              <a:rPr lang="hu-HU" dirty="0" smtClean="0"/>
              <a:t>1-1 „szelet” 5 év üledékének felel meg.</a:t>
            </a:r>
            <a:endParaRPr lang="hu-HU" dirty="0"/>
          </a:p>
        </p:txBody>
      </p:sp>
      <p:pic>
        <p:nvPicPr>
          <p:cNvPr id="5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17" y="34925"/>
            <a:ext cx="450532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00" r="20900"/>
          <a:stretch/>
        </p:blipFill>
        <p:spPr>
          <a:xfrm>
            <a:off x="2455010" y="1867855"/>
            <a:ext cx="6660032" cy="3746268"/>
          </a:xfrm>
          <a:prstGeom prst="rect">
            <a:avLst/>
          </a:prstGeom>
        </p:spPr>
      </p:pic>
      <p:pic>
        <p:nvPicPr>
          <p:cNvPr id="4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25"/>
            <a:ext cx="4255010" cy="18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Nedvességtartalom </a:t>
            </a:r>
            <a:br>
              <a:rPr lang="hu-HU" dirty="0" smtClean="0"/>
            </a:br>
            <a:r>
              <a:rPr lang="hu-HU" dirty="0" smtClean="0"/>
              <a:t>meghatározása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3995936" cy="4525963"/>
          </a:xfrm>
        </p:spPr>
        <p:txBody>
          <a:bodyPr/>
          <a:lstStyle/>
          <a:p>
            <a:r>
              <a:rPr lang="hu-HU" sz="2400" dirty="0" smtClean="0"/>
              <a:t>Főzőpoharakat beszámoztunk és tömegüket pontosan lemértük (m</a:t>
            </a:r>
            <a:r>
              <a:rPr lang="hu-HU" sz="2400" baseline="-25000" dirty="0" smtClean="0"/>
              <a:t>0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Az iszapmintákat a főzőpoharakba tettük és tömegüket újra lemértük (m</a:t>
            </a:r>
            <a:r>
              <a:rPr lang="hu-HU" sz="2400" baseline="-25000" dirty="0" smtClean="0"/>
              <a:t>1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105 </a:t>
            </a:r>
            <a:r>
              <a:rPr lang="hu-HU" sz="2400" dirty="0" err="1" smtClean="0"/>
              <a:t>°C-on</a:t>
            </a:r>
            <a:r>
              <a:rPr lang="hu-HU" sz="2400" dirty="0" smtClean="0"/>
              <a:t> kiszárítottuk a mintákat és visszamértük a tömegüket (m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68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met.gov.hu/app/uploads/2020/10/nemzeti_tehetseg_al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25"/>
            <a:ext cx="4255010" cy="183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Kiértékelés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lemért adatokat számítógépre vittük és a tömegkülönbségből kiszámítottuk az iszap nedvességtartalmát.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7" y="3284984"/>
            <a:ext cx="803929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97627" y="6381328"/>
            <a:ext cx="789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Összesen 30 mintát mértünk, de helyhiány miatt most nem ábrázoltuk ezen a dián.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8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31440"/>
              </p:ext>
            </p:extLst>
          </p:nvPr>
        </p:nvGraphicFramePr>
        <p:xfrm>
          <a:off x="41127" y="764704"/>
          <a:ext cx="9115283" cy="563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7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340967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Méréseink szerint az egyes iszapminták nedvesség tartalma eltérő volt. Ennek oka hogy a </a:t>
            </a:r>
            <a:r>
              <a:rPr lang="hu-HU" dirty="0" smtClean="0"/>
              <a:t>különböző </a:t>
            </a:r>
            <a:r>
              <a:rPr lang="hu-HU" dirty="0" smtClean="0"/>
              <a:t>korokban lerakódott iszap szerves anyag és ásványi anyag aránya eltérő. A szerves anyag több nedvességet köt meg.</a:t>
            </a:r>
          </a:p>
          <a:p>
            <a:r>
              <a:rPr lang="hu-HU" dirty="0" smtClean="0"/>
              <a:t>Ez a </a:t>
            </a:r>
            <a:r>
              <a:rPr lang="hu-HU" dirty="0" smtClean="0"/>
              <a:t>különbség </a:t>
            </a:r>
            <a:r>
              <a:rPr lang="hu-HU" dirty="0" smtClean="0"/>
              <a:t>a fúrómag </a:t>
            </a:r>
            <a:r>
              <a:rPr lang="hu-HU" dirty="0" smtClean="0"/>
              <a:t>színében </a:t>
            </a:r>
            <a:r>
              <a:rPr lang="hu-HU" dirty="0" smtClean="0"/>
              <a:t>is megmutatkozik a szerves anyagban dúsabb részek sötétebbek voltak.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77072"/>
            <a:ext cx="5053461" cy="26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19256" cy="1084982"/>
          </a:xfrm>
        </p:spPr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54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04CA811F8FC4DAB141C522046432D" ma:contentTypeVersion="8" ma:contentTypeDescription="Create a new document." ma:contentTypeScope="" ma:versionID="11769d6082960dbef4a62323beb40986">
  <xsd:schema xmlns:xsd="http://www.w3.org/2001/XMLSchema" xmlns:xs="http://www.w3.org/2001/XMLSchema" xmlns:p="http://schemas.microsoft.com/office/2006/metadata/properties" xmlns:ns2="3b5e359d-329f-4c5f-a31f-0f6b81fb7e9f" targetNamespace="http://schemas.microsoft.com/office/2006/metadata/properties" ma:root="true" ma:fieldsID="fd9f3fb7e897e5dedcf4243d54446729" ns2:_="">
    <xsd:import namespace="3b5e359d-329f-4c5f-a31f-0f6b81fb7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e359d-329f-4c5f-a31f-0f6b81fb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0EAE5F-F372-4399-8E01-30CB0F93A684}"/>
</file>

<file path=customXml/itemProps2.xml><?xml version="1.0" encoding="utf-8"?>
<ds:datastoreItem xmlns:ds="http://schemas.openxmlformats.org/officeDocument/2006/customXml" ds:itemID="{AA23DCF6-3A20-451A-BF2C-B4988BA38E72}"/>
</file>

<file path=customXml/itemProps3.xml><?xml version="1.0" encoding="utf-8"?>
<ds:datastoreItem xmlns:ds="http://schemas.openxmlformats.org/officeDocument/2006/customXml" ds:itemID="{E8E9B0A6-E938-4C3A-88E7-415F9DC549F1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181</Words>
  <Application>Microsoft Office PowerPoint</Application>
  <PresentationFormat>Diavetítés a képernyőre (4:3 oldalarány)</PresentationFormat>
  <Paragraphs>24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Marótzugi Holt Tisza iszapjából vett fúrómag minta nedvességtartalma</vt:lpstr>
      <vt:lpstr>Mintavétel</vt:lpstr>
      <vt:lpstr>Minta feldolgozása</vt:lpstr>
      <vt:lpstr>Nedvességtartalom  meghatározása</vt:lpstr>
      <vt:lpstr>Kiértékelés</vt:lpstr>
      <vt:lpstr>PowerPoint bemutató</vt:lpstr>
      <vt:lpstr>Összegzés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Marótzugi Holt Tisza iszapjából vett fúrómag minta nedvességtartalma</dc:title>
  <dc:creator>TFG</dc:creator>
  <cp:lastModifiedBy>TFG</cp:lastModifiedBy>
  <cp:revision>8</cp:revision>
  <dcterms:created xsi:type="dcterms:W3CDTF">2021-12-09T08:24:29Z</dcterms:created>
  <dcterms:modified xsi:type="dcterms:W3CDTF">2021-12-13T07:23:12Z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0x01010030E04CA811F8FC4DAB141C522046432D</vt:lpwstr>
  </property>
</Properties>
</file>