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ppt/charts/style2.xml" ContentType="application/vnd.ms-office.chartstyle+xml"/>
  <Override PartName="/ppt/charts/style1.xml" ContentType="application/vnd.ms-office.chartstyle+xml"/>
  <Override PartName="/ppt/charts/colors1.xml" ContentType="application/vnd.ms-office.chartcolorstyle+xml"/>
  <Override PartName="/ppt/charts/colors2.xml" ContentType="application/vnd.ms-office.chartcolorstyle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6" r:id="rId1"/>
  </p:sldMasterIdLst>
  <p:notesMasterIdLst>
    <p:notesMasterId r:id="rId12"/>
  </p:notesMasterIdLst>
  <p:sldIdLst>
    <p:sldId id="256" r:id="rId2"/>
    <p:sldId id="264" r:id="rId3"/>
    <p:sldId id="259" r:id="rId4"/>
    <p:sldId id="257" r:id="rId5"/>
    <p:sldId id="263" r:id="rId6"/>
    <p:sldId id="258" r:id="rId7"/>
    <p:sldId id="260" r:id="rId8"/>
    <p:sldId id="261" r:id="rId9"/>
    <p:sldId id="262" r:id="rId10"/>
    <p:sldId id="265" r:id="rId11"/>
  </p:sldIdLst>
  <p:sldSz cx="12192000" cy="6858000"/>
  <p:notesSz cx="6858000" cy="9144000"/>
  <p:embeddedFontLst>
    <p:embeddedFont>
      <p:font typeface="Century Schoolbook" pitchFamily="18" charset="0"/>
      <p:regular r:id="rId13"/>
      <p:bold r:id="rId14"/>
      <p:italic r:id="rId15"/>
      <p:boldItalic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Tw Cen MT" pitchFamily="34" charset="-18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0931F9-2DFF-41AE-A5B2-BCBAFA664BB1}" v="14" dt="2021-12-09T17:21:26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0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Relationship Id="rId30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E:\Neh&#233;zf&#233;m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D:\Neh&#233;zf&#233;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1800" b="1" i="0" baseline="0"/>
              <a:t>Marótzugi Holt-Tisza iszapjában lerakódott Cu</a:t>
            </a:r>
            <a:r>
              <a:rPr lang="hu-HU" sz="1800" b="1" i="0" baseline="30000"/>
              <a:t>2+ </a:t>
            </a:r>
            <a:r>
              <a:rPr lang="hu-HU" sz="1800" b="1" i="0" baseline="0"/>
              <a:t>ion koncentrációja 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Munka1!$H$4</c:f>
              <c:strCache>
                <c:ptCount val="1"/>
                <c:pt idx="0">
                  <c:v>Üledék réz ion koncentrációja [ppm]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Munka1!$G$5:$G$34</c:f>
              <c:strCache>
                <c:ptCount val="30"/>
                <c:pt idx="0">
                  <c:v>0-4</c:v>
                </c:pt>
                <c:pt idx="1">
                  <c:v>5-8</c:v>
                </c:pt>
                <c:pt idx="2">
                  <c:v>9-12</c:v>
                </c:pt>
                <c:pt idx="3">
                  <c:v>13-16</c:v>
                </c:pt>
                <c:pt idx="4">
                  <c:v>17-20</c:v>
                </c:pt>
                <c:pt idx="5">
                  <c:v>21-24</c:v>
                </c:pt>
                <c:pt idx="6">
                  <c:v>25-28</c:v>
                </c:pt>
                <c:pt idx="7">
                  <c:v>29-32</c:v>
                </c:pt>
                <c:pt idx="8">
                  <c:v>33-36</c:v>
                </c:pt>
                <c:pt idx="9">
                  <c:v>37-40</c:v>
                </c:pt>
                <c:pt idx="10">
                  <c:v>41-44</c:v>
                </c:pt>
                <c:pt idx="11">
                  <c:v>45-48</c:v>
                </c:pt>
                <c:pt idx="12">
                  <c:v>49-52</c:v>
                </c:pt>
                <c:pt idx="13">
                  <c:v>53-56</c:v>
                </c:pt>
                <c:pt idx="14">
                  <c:v>57-60</c:v>
                </c:pt>
                <c:pt idx="15">
                  <c:v>61-64</c:v>
                </c:pt>
                <c:pt idx="16">
                  <c:v>65-68</c:v>
                </c:pt>
                <c:pt idx="17">
                  <c:v>69-72</c:v>
                </c:pt>
                <c:pt idx="18">
                  <c:v>73-76</c:v>
                </c:pt>
                <c:pt idx="19">
                  <c:v>77-80</c:v>
                </c:pt>
                <c:pt idx="20">
                  <c:v>81-84</c:v>
                </c:pt>
                <c:pt idx="21">
                  <c:v>85-88</c:v>
                </c:pt>
                <c:pt idx="22">
                  <c:v>89-92</c:v>
                </c:pt>
                <c:pt idx="23">
                  <c:v>93-96</c:v>
                </c:pt>
                <c:pt idx="24">
                  <c:v>97-100</c:v>
                </c:pt>
                <c:pt idx="25">
                  <c:v>101-104</c:v>
                </c:pt>
                <c:pt idx="26">
                  <c:v>105-108</c:v>
                </c:pt>
                <c:pt idx="27">
                  <c:v>109-112</c:v>
                </c:pt>
                <c:pt idx="28">
                  <c:v>113-116</c:v>
                </c:pt>
                <c:pt idx="29">
                  <c:v>117-120</c:v>
                </c:pt>
              </c:strCache>
            </c:strRef>
          </c:cat>
          <c:val>
            <c:numRef>
              <c:f>Munka1!$H$5:$H$34</c:f>
              <c:numCache>
                <c:formatCode>0.0</c:formatCode>
                <c:ptCount val="30"/>
                <c:pt idx="0">
                  <c:v>24.538960488383925</c:v>
                </c:pt>
                <c:pt idx="1">
                  <c:v>25.176655122610306</c:v>
                </c:pt>
                <c:pt idx="2">
                  <c:v>15.56799225098208</c:v>
                </c:pt>
                <c:pt idx="3">
                  <c:v>19.13147942637346</c:v>
                </c:pt>
                <c:pt idx="4">
                  <c:v>16.008447083307829</c:v>
                </c:pt>
                <c:pt idx="5">
                  <c:v>13.9909884118943</c:v>
                </c:pt>
                <c:pt idx="6">
                  <c:v>12.895129754710274</c:v>
                </c:pt>
                <c:pt idx="7">
                  <c:v>10.908793446119542</c:v>
                </c:pt>
                <c:pt idx="8">
                  <c:v>8.2852331520113438</c:v>
                </c:pt>
                <c:pt idx="9">
                  <c:v>4.3010040533022487</c:v>
                </c:pt>
                <c:pt idx="10">
                  <c:v>23.117280692494457</c:v>
                </c:pt>
                <c:pt idx="11">
                  <c:v>2.3015992654616215</c:v>
                </c:pt>
                <c:pt idx="12">
                  <c:v>3.7357362083890768</c:v>
                </c:pt>
                <c:pt idx="13">
                  <c:v>12.874162764507142</c:v>
                </c:pt>
                <c:pt idx="14">
                  <c:v>5.13737191757685</c:v>
                </c:pt>
                <c:pt idx="15">
                  <c:v>2.3000970264254321</c:v>
                </c:pt>
                <c:pt idx="16">
                  <c:v>4.7699239399549445</c:v>
                </c:pt>
                <c:pt idx="17">
                  <c:v>0.76945841965078443</c:v>
                </c:pt>
                <c:pt idx="18">
                  <c:v>3.5785401737586406</c:v>
                </c:pt>
                <c:pt idx="19">
                  <c:v>5.7522755383590756</c:v>
                </c:pt>
                <c:pt idx="20">
                  <c:v>1.6148844337762154</c:v>
                </c:pt>
                <c:pt idx="21">
                  <c:v>18.801129110555749</c:v>
                </c:pt>
                <c:pt idx="22">
                  <c:v>1.6967429064372477</c:v>
                </c:pt>
                <c:pt idx="23">
                  <c:v>0.4205377252252252</c:v>
                </c:pt>
                <c:pt idx="24">
                  <c:v>5.5694782120815409</c:v>
                </c:pt>
                <c:pt idx="25">
                  <c:v>10.738121783221589</c:v>
                </c:pt>
                <c:pt idx="26">
                  <c:v>1.4795944297621466</c:v>
                </c:pt>
                <c:pt idx="27">
                  <c:v>9.5229885057471275</c:v>
                </c:pt>
                <c:pt idx="28">
                  <c:v>7.7770019872173588</c:v>
                </c:pt>
                <c:pt idx="29">
                  <c:v>4.5332087518492568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145-4501-B3B3-A6E5529CEE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5061120"/>
        <c:axId val="75063296"/>
        <c:axId val="0"/>
      </c:bar3DChart>
      <c:catAx>
        <c:axId val="75061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1400" b="1" i="0" baseline="0"/>
                  <a:t>Üledék becsült kora [év]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5063296"/>
        <c:crosses val="autoZero"/>
        <c:auto val="1"/>
        <c:lblAlgn val="ctr"/>
        <c:lblOffset val="100"/>
        <c:noMultiLvlLbl val="0"/>
      </c:catAx>
      <c:valAx>
        <c:axId val="7506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1400" b="1" i="0" baseline="0"/>
                  <a:t>ppm</a:t>
                </a:r>
              </a:p>
            </c:rich>
          </c:tx>
          <c:layout>
            <c:manualLayout>
              <c:xMode val="edge"/>
              <c:yMode val="edge"/>
              <c:x val="2.1090439970672354E-2"/>
              <c:y val="0.4864281832386415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5061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1800" b="1" i="0" u="none" strike="noStrike" baseline="0">
                <a:effectLst/>
              </a:rPr>
              <a:t>Marótzugi Holt-Tisza iszapjában lerakódott ólom koncentráció  </a:t>
            </a:r>
            <a:endParaRPr lang="hu-HU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5483814523184598E-2"/>
          <c:y val="0.16708333333333336"/>
          <c:w val="0.88396062992125979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Munka1!$G$5:$G$34</c:f>
              <c:strCache>
                <c:ptCount val="30"/>
                <c:pt idx="0">
                  <c:v>0-4</c:v>
                </c:pt>
                <c:pt idx="1">
                  <c:v>5-8</c:v>
                </c:pt>
                <c:pt idx="2">
                  <c:v>9-12</c:v>
                </c:pt>
                <c:pt idx="3">
                  <c:v>13-16</c:v>
                </c:pt>
                <c:pt idx="4">
                  <c:v>17-20</c:v>
                </c:pt>
                <c:pt idx="5">
                  <c:v>21-24</c:v>
                </c:pt>
                <c:pt idx="6">
                  <c:v>25-28</c:v>
                </c:pt>
                <c:pt idx="7">
                  <c:v>29-32</c:v>
                </c:pt>
                <c:pt idx="8">
                  <c:v>33-36</c:v>
                </c:pt>
                <c:pt idx="9">
                  <c:v>37-40</c:v>
                </c:pt>
                <c:pt idx="10">
                  <c:v>41-44</c:v>
                </c:pt>
                <c:pt idx="11">
                  <c:v>45-48</c:v>
                </c:pt>
                <c:pt idx="12">
                  <c:v>49-52</c:v>
                </c:pt>
                <c:pt idx="13">
                  <c:v>53-56</c:v>
                </c:pt>
                <c:pt idx="14">
                  <c:v>57-60</c:v>
                </c:pt>
                <c:pt idx="15">
                  <c:v>61-64</c:v>
                </c:pt>
                <c:pt idx="16">
                  <c:v>65-68</c:v>
                </c:pt>
                <c:pt idx="17">
                  <c:v>69-72</c:v>
                </c:pt>
                <c:pt idx="18">
                  <c:v>73-76</c:v>
                </c:pt>
                <c:pt idx="19">
                  <c:v>77-80</c:v>
                </c:pt>
                <c:pt idx="20">
                  <c:v>81-84</c:v>
                </c:pt>
                <c:pt idx="21">
                  <c:v>85-88</c:v>
                </c:pt>
                <c:pt idx="22">
                  <c:v>89-92</c:v>
                </c:pt>
                <c:pt idx="23">
                  <c:v>93-96</c:v>
                </c:pt>
                <c:pt idx="24">
                  <c:v>97-100</c:v>
                </c:pt>
                <c:pt idx="25">
                  <c:v>101-104</c:v>
                </c:pt>
                <c:pt idx="26">
                  <c:v>105-108</c:v>
                </c:pt>
                <c:pt idx="27">
                  <c:v>109-112</c:v>
                </c:pt>
                <c:pt idx="28">
                  <c:v>113-116</c:v>
                </c:pt>
                <c:pt idx="29">
                  <c:v>117-120</c:v>
                </c:pt>
              </c:strCache>
            </c:strRef>
          </c:cat>
          <c:val>
            <c:numRef>
              <c:f>Munka1!$N$5:$N$34</c:f>
              <c:numCache>
                <c:formatCode>0.0</c:formatCode>
                <c:ptCount val="30"/>
                <c:pt idx="0">
                  <c:v>9.8567068000678315</c:v>
                </c:pt>
                <c:pt idx="1">
                  <c:v>7.6097591278284247</c:v>
                </c:pt>
                <c:pt idx="2">
                  <c:v>2.6906312220847015</c:v>
                </c:pt>
                <c:pt idx="3">
                  <c:v>3.2215314664971499</c:v>
                </c:pt>
                <c:pt idx="4">
                  <c:v>3.9480932851808777</c:v>
                </c:pt>
                <c:pt idx="5">
                  <c:v>2.4271542549881131</c:v>
                </c:pt>
                <c:pt idx="6">
                  <c:v>2.2111624600071096</c:v>
                </c:pt>
                <c:pt idx="7">
                  <c:v>0.47869504096175292</c:v>
                </c:pt>
                <c:pt idx="8">
                  <c:v>0.39883451691169136</c:v>
                </c:pt>
                <c:pt idx="9">
                  <c:v>0.87424166158900041</c:v>
                </c:pt>
                <c:pt idx="10">
                  <c:v>3.2302332946268342</c:v>
                </c:pt>
                <c:pt idx="11">
                  <c:v>0.32889778131038355</c:v>
                </c:pt>
                <c:pt idx="12">
                  <c:v>0.55874714724167773</c:v>
                </c:pt>
                <c:pt idx="13">
                  <c:v>1.3435283425206963</c:v>
                </c:pt>
                <c:pt idx="14">
                  <c:v>0.77412453552527871</c:v>
                </c:pt>
                <c:pt idx="15">
                  <c:v>0.7276981907425375</c:v>
                </c:pt>
                <c:pt idx="16">
                  <c:v>0.22304998550175095</c:v>
                </c:pt>
                <c:pt idx="17">
                  <c:v>0.59189109203906487</c:v>
                </c:pt>
                <c:pt idx="18">
                  <c:v>1.4585579301160505</c:v>
                </c:pt>
                <c:pt idx="19">
                  <c:v>0.64222511179474173</c:v>
                </c:pt>
                <c:pt idx="20">
                  <c:v>0.1690388451266101</c:v>
                </c:pt>
                <c:pt idx="21">
                  <c:v>3.1913554720509181</c:v>
                </c:pt>
                <c:pt idx="22">
                  <c:v>0.1806905877689958</c:v>
                </c:pt>
                <c:pt idx="23">
                  <c:v>0.22287912912912911</c:v>
                </c:pt>
                <c:pt idx="24">
                  <c:v>1.1782307836169814</c:v>
                </c:pt>
                <c:pt idx="25">
                  <c:v>0.4810849611313896</c:v>
                </c:pt>
                <c:pt idx="26">
                  <c:v>0.22235210408619635</c:v>
                </c:pt>
                <c:pt idx="27">
                  <c:v>1.1877394636015326</c:v>
                </c:pt>
                <c:pt idx="28">
                  <c:v>0.68926007483395102</c:v>
                </c:pt>
                <c:pt idx="29">
                  <c:v>0.3192400529471307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80-40DF-BE0A-E8DCA4A613B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5092736"/>
        <c:axId val="75095424"/>
      </c:barChart>
      <c:catAx>
        <c:axId val="7509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5095424"/>
        <c:crosses val="autoZero"/>
        <c:auto val="1"/>
        <c:lblAlgn val="ctr"/>
        <c:lblOffset val="100"/>
        <c:noMultiLvlLbl val="0"/>
      </c:catAx>
      <c:valAx>
        <c:axId val="750954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75092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3484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845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682474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737461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338211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951535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8023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887954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399804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376229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1008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364546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83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92337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740441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735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4022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39009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789526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731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ctrTitle"/>
          </p:nvPr>
        </p:nvSpPr>
        <p:spPr>
          <a:xfrm>
            <a:off x="1256145" y="195502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Schoolbook"/>
              <a:buNone/>
            </a:pPr>
            <a:r>
              <a:rPr lang="hu-HU" sz="4800" b="1" u="sng" dirty="0"/>
              <a:t>Nehézfémek kimutatása</a:t>
            </a:r>
            <a:br>
              <a:rPr lang="hu-HU" sz="4800" b="1" u="sng" dirty="0"/>
            </a:br>
            <a:r>
              <a:rPr lang="hu-HU" sz="4800" b="1" u="sng" dirty="0"/>
              <a:t>a Marótzugi holtág </a:t>
            </a:r>
            <a:br>
              <a:rPr lang="hu-HU" sz="4800" b="1" u="sng" dirty="0"/>
            </a:br>
            <a:r>
              <a:rPr lang="hu-HU" sz="4800" b="1" u="sng" dirty="0"/>
              <a:t>iszapjából</a:t>
            </a:r>
            <a:endParaRPr sz="4800" b="1" u="sng" dirty="0"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1"/>
          </p:nvPr>
        </p:nvSpPr>
        <p:spPr>
          <a:xfrm>
            <a:off x="836612" y="4729019"/>
            <a:ext cx="3430588" cy="1452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lang="hu-HU" dirty="0" smtClean="0"/>
              <a:t>Miklósi Tamás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lang="hu-HU" dirty="0" smtClean="0"/>
              <a:t>Harkály Zalán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lang="hu-HU" dirty="0" smtClean="0"/>
              <a:t>10.c</a:t>
            </a:r>
            <a:endParaRPr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6" y="0"/>
            <a:ext cx="5375564" cy="2322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Köszönjük a figyelmet!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5983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664699"/>
            <a:ext cx="4840480" cy="960901"/>
          </a:xfrm>
        </p:spPr>
        <p:txBody>
          <a:bodyPr>
            <a:normAutofit/>
          </a:bodyPr>
          <a:lstStyle/>
          <a:p>
            <a:r>
              <a:rPr lang="hu-HU" sz="4000" dirty="0" smtClean="0"/>
              <a:t>Módszerek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47158" y="2267527"/>
            <a:ext cx="11934006" cy="4590473"/>
          </a:xfrm>
        </p:spPr>
        <p:txBody>
          <a:bodyPr>
            <a:normAutofit/>
          </a:bodyPr>
          <a:lstStyle/>
          <a:p>
            <a:r>
              <a:rPr lang="hu-HU" sz="2800" dirty="0" smtClean="0"/>
              <a:t>A holtágban lerakódott iszap fontos információt szolgáltat a területet korábban ért szennyeződésekről</a:t>
            </a:r>
          </a:p>
          <a:p>
            <a:r>
              <a:rPr lang="hu-HU" sz="2800" dirty="0" smtClean="0"/>
              <a:t>Vizsgálatainkban két iont, a rezet és az ólmot vizsgáltuk</a:t>
            </a:r>
          </a:p>
          <a:p>
            <a:r>
              <a:rPr lang="hu-HU" sz="2800" dirty="0" smtClean="0"/>
              <a:t>Az iszapból a fémeket salétromsav oldatával vontuk ki</a:t>
            </a:r>
          </a:p>
          <a:p>
            <a:r>
              <a:rPr lang="hu-HU" sz="2800" dirty="0" smtClean="0"/>
              <a:t>A kivonatokat atomabszorpciós spektrométerrel vizsgáltuk, egy érzékeny módszerrel, ami már nagyon alacsony koncentrációban kimutatja a vizsgált fémeket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08" y="0"/>
            <a:ext cx="4239491" cy="183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5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184102" y="304482"/>
            <a:ext cx="10364451" cy="71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Schoolbook"/>
              <a:buNone/>
            </a:pPr>
            <a:r>
              <a:rPr lang="hu-HU" dirty="0" smtClean="0"/>
              <a:t>Az atomabszorpció elve</a:t>
            </a:r>
            <a:endParaRPr dirty="0"/>
          </a:p>
        </p:txBody>
      </p:sp>
      <p:pic>
        <p:nvPicPr>
          <p:cNvPr id="3" name="Tartalom helye 2" descr="A képen beltéri, vetítő látható&#10;&#10;Automatikusan generált leírás">
            <a:extLst>
              <a:ext uri="{FF2B5EF4-FFF2-40B4-BE49-F238E27FC236}">
                <a16:creationId xmlns:a16="http://schemas.microsoft.com/office/drawing/2014/main" xmlns="" id="{79768B27-EAF0-4A5D-812E-B88C3846B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78687" y="3168074"/>
            <a:ext cx="6513312" cy="366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08" y="0"/>
            <a:ext cx="4239491" cy="183146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84101" y="1714938"/>
            <a:ext cx="11361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 minta 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összetevőinek </a:t>
            </a:r>
            <a:r>
              <a:rPr lang="hu-H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méréséhez, először atomokra kellett bontani őket.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Az atomizáláshoz szükséges energiát a réz mérésénél levegő/acetilén láng biztosította (kb. 1600 °C-</a:t>
            </a:r>
            <a:r>
              <a:rPr lang="hu-HU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hu-H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), az ólom esetében, ez grafitkemencében történt (2600 °C-</a:t>
            </a:r>
            <a:r>
              <a:rPr lang="hu-HU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hu-H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84102" y="3011055"/>
            <a:ext cx="55701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Ezután a műszer a mintát speciális hullámhosszúságú fénnyel </a:t>
            </a:r>
            <a:r>
              <a:rPr lang="hu-H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besugározta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majd az átjutott fény mennyiségét egy detektorral </a:t>
            </a:r>
            <a:r>
              <a:rPr lang="hu-H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megmérte.</a:t>
            </a:r>
            <a:endParaRPr lang="hu-H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Az átjutott fény mennyisége fordítottan arányos a minta fémion koncentrációjával.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2" descr="A képen beltéri, számláló, automata látható&#10;&#10;Automatikusan generált leírás">
            <a:extLst>
              <a:ext uri="{FF2B5EF4-FFF2-40B4-BE49-F238E27FC236}">
                <a16:creationId xmlns:a16="http://schemas.microsoft.com/office/drawing/2014/main" xmlns="" id="{289A15F5-BFAF-4106-9F45-EF03E76A7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29753" y="3954213"/>
            <a:ext cx="3188879" cy="2391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artalom helye 2" descr="A képen beltéri, konyha, elkészítés látható&#10;&#10;Automatikusan generált leírás">
            <a:extLst>
              <a:ext uri="{FF2B5EF4-FFF2-40B4-BE49-F238E27FC236}">
                <a16:creationId xmlns:a16="http://schemas.microsoft.com/office/drawing/2014/main" xmlns="" id="{3C585629-9689-4D93-AB00-67C30E2FF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15598" y="94818"/>
            <a:ext cx="6842860" cy="38491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/>
          <p:cNvSpPr txBox="1"/>
          <p:nvPr/>
        </p:nvSpPr>
        <p:spPr>
          <a:xfrm>
            <a:off x="4821382" y="4119419"/>
            <a:ext cx="367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Rézion mérése lángatomabszorpciós </a:t>
            </a:r>
            <a:r>
              <a:rPr lang="hu-HU" sz="2400" dirty="0" err="1" smtClean="0"/>
              <a:t>spektrometriával</a:t>
            </a:r>
            <a:endParaRPr lang="hu-HU" sz="2400" dirty="0" smtClean="0"/>
          </a:p>
          <a:p>
            <a:pPr algn="ctr"/>
            <a:r>
              <a:rPr lang="hu-HU" sz="2400" dirty="0" smtClean="0"/>
              <a:t>FAAS</a:t>
            </a:r>
            <a:endParaRPr lang="hu-HU" sz="2400" dirty="0"/>
          </a:p>
        </p:txBody>
      </p:sp>
      <p:pic>
        <p:nvPicPr>
          <p:cNvPr id="5" name="Tartalom helye 2" descr="A képen beltéri, munkaasztal, rendetlen, molnár látható&#10;&#10;Automatikusan generált leírás">
            <a:extLst>
              <a:ext uri="{FF2B5EF4-FFF2-40B4-BE49-F238E27FC236}">
                <a16:creationId xmlns:a16="http://schemas.microsoft.com/office/drawing/2014/main" xmlns="" id="{A7A5F485-3A1B-4ACA-8B53-349BFC304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752427" y="929342"/>
            <a:ext cx="6676186" cy="5007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FA3749A-5466-4B40-AA61-13D211584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Snapchat-296238969">
            <a:hlinkClick r:id="" action="ppaction://media"/>
            <a:extLst>
              <a:ext uri="{FF2B5EF4-FFF2-40B4-BE49-F238E27FC236}">
                <a16:creationId xmlns:a16="http://schemas.microsoft.com/office/drawing/2014/main" xmlns="" id="{A947CDDD-116C-4BFB-8AA1-BB4E2F02ED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6240" y="174665"/>
            <a:ext cx="3108960" cy="6423396"/>
          </a:xfrm>
        </p:spPr>
      </p:pic>
    </p:spTree>
    <p:extLst>
      <p:ext uri="{BB962C8B-B14F-4D97-AF65-F5344CB8AC3E}">
        <p14:creationId xmlns:p14="http://schemas.microsoft.com/office/powerpoint/2010/main" val="25658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994707"/>
              </p:ext>
            </p:extLst>
          </p:nvPr>
        </p:nvGraphicFramePr>
        <p:xfrm>
          <a:off x="1450554" y="394771"/>
          <a:ext cx="9290892" cy="6068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81" y="3157680"/>
            <a:ext cx="6382327" cy="359005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41730" y="1546512"/>
            <a:ext cx="6520873" cy="366799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752702" y="1588020"/>
            <a:ext cx="4698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Ólom ion mennyiségének mérése grafitkemencés atomabszorpciós </a:t>
            </a:r>
            <a:r>
              <a:rPr lang="hu-HU" sz="2400" dirty="0" err="1" smtClean="0"/>
              <a:t>spektrometriával</a:t>
            </a:r>
            <a:endParaRPr lang="hu-HU" sz="2400" dirty="0" smtClean="0"/>
          </a:p>
          <a:p>
            <a:pPr algn="ctr"/>
            <a:r>
              <a:rPr lang="hu-HU" sz="2400" dirty="0" smtClean="0"/>
              <a:t>GFAAS</a:t>
            </a:r>
            <a:endParaRPr lang="hu-HU" sz="2400" dirty="0"/>
          </a:p>
        </p:txBody>
      </p:sp>
      <p:pic>
        <p:nvPicPr>
          <p:cNvPr id="8" name="Tartalom helye 4" descr="A képen személy, beltéri, fal, konyha látható&#10;&#10;Automatikusan generált leírás">
            <a:extLst>
              <a:ext uri="{FF2B5EF4-FFF2-40B4-BE49-F238E27FC236}">
                <a16:creationId xmlns:a16="http://schemas.microsoft.com/office/drawing/2014/main" xmlns="" id="{49D70094-4168-4979-9359-7F7CD187D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85018" y="120070"/>
            <a:ext cx="3806824" cy="28551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rtalom helye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231571"/>
              </p:ext>
            </p:extLst>
          </p:nvPr>
        </p:nvGraphicFramePr>
        <p:xfrm>
          <a:off x="73025" y="292100"/>
          <a:ext cx="11942763" cy="6429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7347028-D1A1-4F63-9E20-D90E56206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70138"/>
          </a:xfrm>
        </p:spPr>
        <p:txBody>
          <a:bodyPr/>
          <a:lstStyle/>
          <a:p>
            <a:r>
              <a:rPr lang="hu-HU" dirty="0" smtClean="0"/>
              <a:t>összegzés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smtClean="0"/>
              <a:t>Mérési eredményeink </a:t>
            </a:r>
            <a:r>
              <a:rPr lang="hu-HU" sz="2400" dirty="0" smtClean="0"/>
              <a:t>azt mutatják, hogy a holtág környékét az elmúlt 120 évben többször is érte fémszennyezés.</a:t>
            </a:r>
          </a:p>
          <a:p>
            <a:r>
              <a:rPr lang="hu-HU" sz="2400" dirty="0" smtClean="0"/>
              <a:t>A szennyezés eredetének kiderítése további vizsgálatokat igényel: érkezhetett a </a:t>
            </a:r>
            <a:r>
              <a:rPr lang="hu-HU" sz="2400" dirty="0" err="1" smtClean="0"/>
              <a:t>tisza</a:t>
            </a:r>
            <a:r>
              <a:rPr lang="hu-HU" sz="2400" dirty="0" smtClean="0"/>
              <a:t> </a:t>
            </a:r>
            <a:r>
              <a:rPr lang="hu-HU" sz="2400" dirty="0" err="1" smtClean="0"/>
              <a:t>hordalékával</a:t>
            </a:r>
            <a:r>
              <a:rPr lang="hu-HU" sz="2400" dirty="0" smtClean="0"/>
              <a:t>, de a réz növényvédőszerek alkotóeleme is lehet és a környező mezőgazdasági </a:t>
            </a:r>
            <a:r>
              <a:rPr lang="hu-HU" sz="2400" dirty="0" err="1" smtClean="0"/>
              <a:t>hasznosítású</a:t>
            </a:r>
            <a:r>
              <a:rPr lang="hu-HU" sz="2400" dirty="0" smtClean="0"/>
              <a:t> területekről is bemosódhatott.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09394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eppecske">
  <a:themeElements>
    <a:clrScheme name="Cseppecsk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Cseppecske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04CA811F8FC4DAB141C522046432D" ma:contentTypeVersion="8" ma:contentTypeDescription="Create a new document." ma:contentTypeScope="" ma:versionID="11769d6082960dbef4a62323beb40986">
  <xsd:schema xmlns:xsd="http://www.w3.org/2001/XMLSchema" xmlns:xs="http://www.w3.org/2001/XMLSchema" xmlns:p="http://schemas.microsoft.com/office/2006/metadata/properties" xmlns:ns2="3b5e359d-329f-4c5f-a31f-0f6b81fb7e9f" targetNamespace="http://schemas.microsoft.com/office/2006/metadata/properties" ma:root="true" ma:fieldsID="fd9f3fb7e897e5dedcf4243d54446729" ns2:_="">
    <xsd:import namespace="3b5e359d-329f-4c5f-a31f-0f6b81fb7e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e359d-329f-4c5f-a31f-0f6b81fb7e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D8B7F3-E5B9-4B01-927A-3BAE801BE5D2}"/>
</file>

<file path=customXml/itemProps2.xml><?xml version="1.0" encoding="utf-8"?>
<ds:datastoreItem xmlns:ds="http://schemas.openxmlformats.org/officeDocument/2006/customXml" ds:itemID="{426E5245-2744-4CBF-A7F0-89EE32B3FC09}"/>
</file>

<file path=customXml/itemProps3.xml><?xml version="1.0" encoding="utf-8"?>
<ds:datastoreItem xmlns:ds="http://schemas.openxmlformats.org/officeDocument/2006/customXml" ds:itemID="{C3EA4539-4E78-465E-BE05-DA8F8F6445CF}"/>
</file>

<file path=docProps/app.xml><?xml version="1.0" encoding="utf-8"?>
<Properties xmlns="http://schemas.openxmlformats.org/officeDocument/2006/extended-properties" xmlns:vt="http://schemas.openxmlformats.org/officeDocument/2006/docPropsVTypes">
  <Template>Cseppecske</Template>
  <TotalTime>147</TotalTime>
  <Words>216</Words>
  <Application>Microsoft Office PowerPoint</Application>
  <PresentationFormat>Egyéni</PresentationFormat>
  <Paragraphs>26</Paragraphs>
  <Slides>10</Slides>
  <Notes>6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5" baseType="lpstr">
      <vt:lpstr>Arial</vt:lpstr>
      <vt:lpstr>Century Schoolbook</vt:lpstr>
      <vt:lpstr>Calibri</vt:lpstr>
      <vt:lpstr>Tw Cen MT</vt:lpstr>
      <vt:lpstr>Cseppecske</vt:lpstr>
      <vt:lpstr>Nehézfémek kimutatása a Marótzugi holtág  iszapjából</vt:lpstr>
      <vt:lpstr>Módszerek</vt:lpstr>
      <vt:lpstr>Az atomabszorpció elve</vt:lpstr>
      <vt:lpstr>PowerPoint bemutató</vt:lpstr>
      <vt:lpstr>PowerPoint bemutató</vt:lpstr>
      <vt:lpstr>PowerPoint bemutató</vt:lpstr>
      <vt:lpstr>PowerPoint bemutató</vt:lpstr>
      <vt:lpstr>PowerPoint bemutató</vt:lpstr>
      <vt:lpstr>összegzés</vt:lpstr>
      <vt:lpstr>Köszönjük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Nehézfémek kimutatása a Marótzugi holtág  iszapjából</dc:title>
  <dc:creator>Miklósi Tamás</dc:creator>
  <cp:lastModifiedBy>TFG</cp:lastModifiedBy>
  <cp:revision>16</cp:revision>
  <dcterms:modified xsi:type="dcterms:W3CDTF">2021-12-14T08:25:36Z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0x01010030E04CA811F8FC4DAB141C522046432D</vt:lpwstr>
  </property>
</Properties>
</file>